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4"/>
  </p:notesMasterIdLst>
  <p:sldIdLst>
    <p:sldId id="283" r:id="rId2"/>
    <p:sldId id="258" r:id="rId3"/>
    <p:sldId id="284" r:id="rId4"/>
    <p:sldId id="285" r:id="rId5"/>
    <p:sldId id="286" r:id="rId6"/>
    <p:sldId id="287" r:id="rId7"/>
    <p:sldId id="289" r:id="rId8"/>
    <p:sldId id="290" r:id="rId9"/>
    <p:sldId id="291" r:id="rId10"/>
    <p:sldId id="292" r:id="rId11"/>
    <p:sldId id="293" r:id="rId12"/>
    <p:sldId id="294" r:id="rId13"/>
    <p:sldId id="295" r:id="rId14"/>
    <p:sldId id="297" r:id="rId15"/>
    <p:sldId id="296"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2" r:id="rId30"/>
    <p:sldId id="313" r:id="rId31"/>
    <p:sldId id="314" r:id="rId32"/>
    <p:sldId id="31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87" autoAdjust="0"/>
    <p:restoredTop sz="86392"/>
  </p:normalViewPr>
  <p:slideViewPr>
    <p:cSldViewPr snapToGrid="0">
      <p:cViewPr varScale="1">
        <p:scale>
          <a:sx n="105" d="100"/>
          <a:sy n="105" d="100"/>
        </p:scale>
        <p:origin x="776" y="184"/>
      </p:cViewPr>
      <p:guideLst/>
    </p:cSldViewPr>
  </p:slideViewPr>
  <p:outlineViewPr>
    <p:cViewPr>
      <p:scale>
        <a:sx n="33" d="100"/>
        <a:sy n="33" d="100"/>
      </p:scale>
      <p:origin x="0" y="-21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EEC0F-2F77-4EF8-9101-CF3F31F9B947}" type="datetimeFigureOut">
              <a:rPr lang="en-US" smtClean="0"/>
              <a:t>3/22/20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D7EB1-6C05-4006-A535-C2D8ADBEAA57}" type="slidenum">
              <a:rPr lang="en-US" smtClean="0"/>
              <a:t>‹#›</a:t>
            </a:fld>
            <a:endParaRPr lang="en-US"/>
          </a:p>
        </p:txBody>
      </p:sp>
    </p:spTree>
    <p:extLst>
      <p:ext uri="{BB962C8B-B14F-4D97-AF65-F5344CB8AC3E}">
        <p14:creationId xmlns:p14="http://schemas.microsoft.com/office/powerpoint/2010/main" val="383211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174873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46923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360950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FF8EE0-ED39-4348-9FC5-4B9FE3DEE246}"/>
              </a:ext>
            </a:extLst>
          </p:cNvPr>
          <p:cNvSpPr>
            <a:spLocks noGrp="1"/>
          </p:cNvSpPr>
          <p:nvPr>
            <p:ph type="pic" sz="quarter" idx="10"/>
          </p:nvPr>
        </p:nvSpPr>
        <p:spPr>
          <a:xfrm>
            <a:off x="6096000" y="1597026"/>
            <a:ext cx="4586515" cy="4584700"/>
          </a:xfrm>
          <a:prstGeom prst="rect">
            <a:avLst/>
          </a:prstGeom>
        </p:spPr>
        <p:txBody>
          <a:bodyPr/>
          <a:lstStyle/>
          <a:p>
            <a:pPr lvl="0"/>
            <a:endParaRPr lang="en-US" noProof="0"/>
          </a:p>
        </p:txBody>
      </p:sp>
    </p:spTree>
    <p:extLst>
      <p:ext uri="{BB962C8B-B14F-4D97-AF65-F5344CB8AC3E}">
        <p14:creationId xmlns:p14="http://schemas.microsoft.com/office/powerpoint/2010/main" val="13088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8FD1874-B99A-490B-B3A9-01EB4D163D21}"/>
              </a:ext>
            </a:extLst>
          </p:cNvPr>
          <p:cNvSpPr>
            <a:spLocks noGrp="1"/>
          </p:cNvSpPr>
          <p:nvPr>
            <p:ph type="pic" sz="quarter" idx="10"/>
          </p:nvPr>
        </p:nvSpPr>
        <p:spPr>
          <a:xfrm>
            <a:off x="0" y="0"/>
            <a:ext cx="12192000" cy="6858000"/>
          </a:xfrm>
          <a:prstGeom prst="rect">
            <a:avLst/>
          </a:prstGeom>
        </p:spPr>
        <p:txBody>
          <a:bodyPr/>
          <a:lstStyle/>
          <a:p>
            <a:pPr lvl="0"/>
            <a:endParaRPr lang="en-US" noProof="0"/>
          </a:p>
        </p:txBody>
      </p:sp>
      <p:sp>
        <p:nvSpPr>
          <p:cNvPr id="5" name="Picture Placeholder 12">
            <a:extLst>
              <a:ext uri="{FF2B5EF4-FFF2-40B4-BE49-F238E27FC236}">
                <a16:creationId xmlns:a16="http://schemas.microsoft.com/office/drawing/2014/main" id="{9B275E38-C999-47BE-9CD0-5B71C70567D1}"/>
              </a:ext>
            </a:extLst>
          </p:cNvPr>
          <p:cNvSpPr>
            <a:spLocks noGrp="1"/>
          </p:cNvSpPr>
          <p:nvPr>
            <p:ph type="pic" sz="quarter" idx="13"/>
          </p:nvPr>
        </p:nvSpPr>
        <p:spPr>
          <a:xfrm>
            <a:off x="8183325" y="2596186"/>
            <a:ext cx="2481003" cy="4377492"/>
          </a:xfrm>
          <a:prstGeom prst="rect">
            <a:avLst/>
          </a:prstGeom>
          <a:solidFill>
            <a:schemeClr val="bg1">
              <a:lumMod val="95000"/>
            </a:schemeClr>
          </a:solidFill>
          <a:ln>
            <a:noFill/>
          </a:ln>
        </p:spPr>
        <p:txBody>
          <a:bodyPr tIns="3383280" bIns="2834640" anchor="b" anchorCtr="0"/>
          <a:lstStyle>
            <a:lvl1pPr algn="ctr" rtl="0">
              <a:buNone/>
              <a:defRPr sz="1200" b="0" i="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57924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411850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5487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8393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B7B21-168D-415E-890B-DD6BBD8A6B1B}" type="datetimeFigureOut">
              <a:rPr lang="en-US" smtClean="0"/>
              <a:t>3/22/20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4060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B7B21-168D-415E-890B-DD6BBD8A6B1B}" type="datetimeFigureOut">
              <a:rPr lang="en-US" smtClean="0"/>
              <a:t>3/22/20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9714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B7B21-168D-415E-890B-DD6BBD8A6B1B}" type="datetimeFigureOut">
              <a:rPr lang="en-US" smtClean="0"/>
              <a:t>3/22/20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80798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57436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70273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B7B21-168D-415E-890B-DD6BBD8A6B1B}" type="datetimeFigureOut">
              <a:rPr lang="en-US" smtClean="0"/>
              <a:t>3/22/20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D86E1-1297-49DA-8DFF-AB61728D1E5E}" type="slidenum">
              <a:rPr lang="en-US" smtClean="0"/>
              <a:t>‹#›</a:t>
            </a:fld>
            <a:endParaRPr lang="en-US"/>
          </a:p>
        </p:txBody>
      </p:sp>
    </p:spTree>
    <p:extLst>
      <p:ext uri="{BB962C8B-B14F-4D97-AF65-F5344CB8AC3E}">
        <p14:creationId xmlns:p14="http://schemas.microsoft.com/office/powerpoint/2010/main" val="28368890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colab.research.googl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pythonindo.com/variabel-dan-tipe-data-python/" TargetMode="External"/><Relationship Id="rId2" Type="http://schemas.openxmlformats.org/officeDocument/2006/relationships/hyperlink" Target="http://www.pythonindo.com/bilanga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79729A-48D2-46B3-9A3A-03A6E54F670F}"/>
              </a:ext>
            </a:extLst>
          </p:cNvPr>
          <p:cNvSpPr/>
          <p:nvPr/>
        </p:nvSpPr>
        <p:spPr>
          <a:xfrm>
            <a:off x="0" y="0"/>
            <a:ext cx="12192000" cy="614149"/>
          </a:xfrm>
          <a:prstGeom prst="rect">
            <a:avLst/>
          </a:prstGeom>
          <a:solidFill>
            <a:srgbClr val="004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5737D8-5855-4B7D-8237-6B365744F4A2}"/>
              </a:ext>
            </a:extLst>
          </p:cNvPr>
          <p:cNvSpPr txBox="1"/>
          <p:nvPr/>
        </p:nvSpPr>
        <p:spPr>
          <a:xfrm>
            <a:off x="408369" y="2413337"/>
            <a:ext cx="8229600" cy="2862322"/>
          </a:xfrm>
          <a:prstGeom prst="rect">
            <a:avLst/>
          </a:prstGeom>
          <a:noFill/>
          <a:ln>
            <a:noFill/>
          </a:ln>
        </p:spPr>
        <p:txBody>
          <a:bodyPr wrap="square">
            <a:spAutoFit/>
          </a:bodyPr>
          <a:lstStyle/>
          <a:p>
            <a:pPr>
              <a:defRPr/>
            </a:pPr>
            <a:r>
              <a:rPr lang="en-US" sz="6000" b="1" spc="300">
                <a:solidFill>
                  <a:srgbClr val="004483"/>
                </a:solidFill>
                <a:latin typeface="Poppins" panose="00000500000000000000" pitchFamily="50" charset="0"/>
                <a:cs typeface="Poppins" panose="00000500000000000000" pitchFamily="50" charset="0"/>
              </a:rPr>
              <a:t>Introduction to Python Programming Language</a:t>
            </a:r>
            <a:endParaRPr lang="en-US" sz="6000" b="1" spc="300" dirty="0">
              <a:solidFill>
                <a:srgbClr val="004483"/>
              </a:solidFill>
              <a:latin typeface="Poppins" panose="00000500000000000000" pitchFamily="50" charset="0"/>
              <a:cs typeface="Poppins" panose="00000500000000000000" pitchFamily="50" charset="0"/>
            </a:endParaRPr>
          </a:p>
        </p:txBody>
      </p:sp>
      <p:sp>
        <p:nvSpPr>
          <p:cNvPr id="10" name="TextBox 9">
            <a:extLst>
              <a:ext uri="{FF2B5EF4-FFF2-40B4-BE49-F238E27FC236}">
                <a16:creationId xmlns:a16="http://schemas.microsoft.com/office/drawing/2014/main" id="{A85EE202-6079-477C-BB5F-EDF7579A6542}"/>
              </a:ext>
            </a:extLst>
          </p:cNvPr>
          <p:cNvSpPr txBox="1">
            <a:spLocks noChangeArrowheads="1"/>
          </p:cNvSpPr>
          <p:nvPr/>
        </p:nvSpPr>
        <p:spPr bwMode="auto">
          <a:xfrm>
            <a:off x="99389" y="133948"/>
            <a:ext cx="54361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a:lnSpc>
                <a:spcPct val="150000"/>
              </a:lnSpc>
            </a:pPr>
            <a:r>
              <a:rPr lang="en-US" altLang="en-US" sz="1200" spc="300">
                <a:solidFill>
                  <a:schemeClr val="bg1"/>
                </a:solidFill>
                <a:latin typeface="Poppins Medium" panose="00000600000000000000" pitchFamily="50" charset="0"/>
                <a:ea typeface="Source Sans Pro" panose="020B0503030403020204" pitchFamily="34" charset="0"/>
                <a:cs typeface="Poppins Medium" panose="00000600000000000000" pitchFamily="50" charset="0"/>
              </a:rPr>
              <a:t>Big Data For Social Science</a:t>
            </a:r>
          </a:p>
        </p:txBody>
      </p:sp>
      <p:grpSp>
        <p:nvGrpSpPr>
          <p:cNvPr id="33" name="Group 32">
            <a:extLst>
              <a:ext uri="{FF2B5EF4-FFF2-40B4-BE49-F238E27FC236}">
                <a16:creationId xmlns:a16="http://schemas.microsoft.com/office/drawing/2014/main" id="{1CF4B1BB-BCC8-46EE-A28A-573E14E40A7E}"/>
              </a:ext>
            </a:extLst>
          </p:cNvPr>
          <p:cNvGrpSpPr/>
          <p:nvPr/>
        </p:nvGrpSpPr>
        <p:grpSpPr>
          <a:xfrm>
            <a:off x="11071073" y="202192"/>
            <a:ext cx="952115" cy="209764"/>
            <a:chOff x="10095243" y="915183"/>
            <a:chExt cx="1509184" cy="332493"/>
          </a:xfrm>
          <a:solidFill>
            <a:schemeClr val="bg1"/>
          </a:solidFill>
        </p:grpSpPr>
        <p:sp>
          <p:nvSpPr>
            <p:cNvPr id="34" name="Freeform 78">
              <a:extLst>
                <a:ext uri="{FF2B5EF4-FFF2-40B4-BE49-F238E27FC236}">
                  <a16:creationId xmlns:a16="http://schemas.microsoft.com/office/drawing/2014/main" id="{23FF55AC-1B39-4EA4-B14A-E0F9F2CA50E0}"/>
                </a:ext>
              </a:extLst>
            </p:cNvPr>
            <p:cNvSpPr>
              <a:spLocks noChangeArrowheads="1"/>
            </p:cNvSpPr>
            <p:nvPr/>
          </p:nvSpPr>
          <p:spPr bwMode="auto">
            <a:xfrm>
              <a:off x="11268084" y="915183"/>
              <a:ext cx="336343" cy="332493"/>
            </a:xfrm>
            <a:custGeom>
              <a:avLst/>
              <a:gdLst>
                <a:gd name="T0" fmla="*/ 307041 w 479"/>
                <a:gd name="T1" fmla="*/ 246073 h 471"/>
                <a:gd name="T2" fmla="*/ 307041 w 479"/>
                <a:gd name="T3" fmla="*/ 246073 h 471"/>
                <a:gd name="T4" fmla="*/ 267936 w 479"/>
                <a:gd name="T5" fmla="*/ 206759 h 471"/>
                <a:gd name="T6" fmla="*/ 256350 w 479"/>
                <a:gd name="T7" fmla="*/ 206759 h 471"/>
                <a:gd name="T8" fmla="*/ 243315 w 479"/>
                <a:gd name="T9" fmla="*/ 232968 h 471"/>
                <a:gd name="T10" fmla="*/ 243315 w 479"/>
                <a:gd name="T11" fmla="*/ 272282 h 471"/>
                <a:gd name="T12" fmla="*/ 280971 w 479"/>
                <a:gd name="T13" fmla="*/ 310139 h 471"/>
                <a:gd name="T14" fmla="*/ 294006 w 479"/>
                <a:gd name="T15" fmla="*/ 310139 h 471"/>
                <a:gd name="T16" fmla="*/ 307041 w 479"/>
                <a:gd name="T17" fmla="*/ 246073 h 471"/>
                <a:gd name="T18" fmla="*/ 344697 w 479"/>
                <a:gd name="T19" fmla="*/ 0 h 471"/>
                <a:gd name="T20" fmla="*/ 344697 w 479"/>
                <a:gd name="T21" fmla="*/ 0 h 471"/>
                <a:gd name="T22" fmla="*/ 0 w 479"/>
                <a:gd name="T23" fmla="*/ 336348 h 471"/>
                <a:gd name="T24" fmla="*/ 344697 w 479"/>
                <a:gd name="T25" fmla="*/ 684344 h 471"/>
                <a:gd name="T26" fmla="*/ 692290 w 479"/>
                <a:gd name="T27" fmla="*/ 336348 h 471"/>
                <a:gd name="T28" fmla="*/ 344697 w 479"/>
                <a:gd name="T29" fmla="*/ 0 h 471"/>
                <a:gd name="T30" fmla="*/ 320075 w 479"/>
                <a:gd name="T31" fmla="*/ 492145 h 471"/>
                <a:gd name="T32" fmla="*/ 320075 w 479"/>
                <a:gd name="T33" fmla="*/ 492145 h 471"/>
                <a:gd name="T34" fmla="*/ 267936 w 479"/>
                <a:gd name="T35" fmla="*/ 503794 h 471"/>
                <a:gd name="T36" fmla="*/ 267936 w 479"/>
                <a:gd name="T37" fmla="*/ 503794 h 471"/>
                <a:gd name="T38" fmla="*/ 267936 w 479"/>
                <a:gd name="T39" fmla="*/ 503794 h 471"/>
                <a:gd name="T40" fmla="*/ 179590 w 479"/>
                <a:gd name="T41" fmla="*/ 438271 h 471"/>
                <a:gd name="T42" fmla="*/ 280971 w 479"/>
                <a:gd name="T43" fmla="*/ 361101 h 471"/>
                <a:gd name="T44" fmla="*/ 280971 w 479"/>
                <a:gd name="T45" fmla="*/ 361101 h 471"/>
                <a:gd name="T46" fmla="*/ 267936 w 479"/>
                <a:gd name="T47" fmla="*/ 336348 h 471"/>
                <a:gd name="T48" fmla="*/ 267936 w 479"/>
                <a:gd name="T49" fmla="*/ 336348 h 471"/>
                <a:gd name="T50" fmla="*/ 230280 w 479"/>
                <a:gd name="T51" fmla="*/ 323243 h 471"/>
                <a:gd name="T52" fmla="*/ 204211 w 479"/>
                <a:gd name="T53" fmla="*/ 259177 h 471"/>
                <a:gd name="T54" fmla="*/ 280971 w 479"/>
                <a:gd name="T55" fmla="*/ 182006 h 471"/>
                <a:gd name="T56" fmla="*/ 370766 w 479"/>
                <a:gd name="T57" fmla="*/ 182006 h 471"/>
                <a:gd name="T58" fmla="*/ 370766 w 479"/>
                <a:gd name="T59" fmla="*/ 182006 h 471"/>
                <a:gd name="T60" fmla="*/ 344697 w 479"/>
                <a:gd name="T61" fmla="*/ 195111 h 471"/>
                <a:gd name="T62" fmla="*/ 320075 w 479"/>
                <a:gd name="T63" fmla="*/ 195111 h 471"/>
                <a:gd name="T64" fmla="*/ 344697 w 479"/>
                <a:gd name="T65" fmla="*/ 259177 h 471"/>
                <a:gd name="T66" fmla="*/ 333110 w 479"/>
                <a:gd name="T67" fmla="*/ 310139 h 471"/>
                <a:gd name="T68" fmla="*/ 307041 w 479"/>
                <a:gd name="T69" fmla="*/ 336348 h 471"/>
                <a:gd name="T70" fmla="*/ 333110 w 479"/>
                <a:gd name="T71" fmla="*/ 349452 h 471"/>
                <a:gd name="T72" fmla="*/ 370766 w 479"/>
                <a:gd name="T73" fmla="*/ 413518 h 471"/>
                <a:gd name="T74" fmla="*/ 320075 w 479"/>
                <a:gd name="T75" fmla="*/ 492145 h 471"/>
                <a:gd name="T76" fmla="*/ 512700 w 479"/>
                <a:gd name="T77" fmla="*/ 336348 h 471"/>
                <a:gd name="T78" fmla="*/ 512700 w 479"/>
                <a:gd name="T79" fmla="*/ 336348 h 471"/>
                <a:gd name="T80" fmla="*/ 448974 w 479"/>
                <a:gd name="T81" fmla="*/ 336348 h 471"/>
                <a:gd name="T82" fmla="*/ 448974 w 479"/>
                <a:gd name="T83" fmla="*/ 400414 h 471"/>
                <a:gd name="T84" fmla="*/ 421457 w 479"/>
                <a:gd name="T85" fmla="*/ 400414 h 471"/>
                <a:gd name="T86" fmla="*/ 421457 w 479"/>
                <a:gd name="T87" fmla="*/ 336348 h 471"/>
                <a:gd name="T88" fmla="*/ 370766 w 479"/>
                <a:gd name="T89" fmla="*/ 336348 h 471"/>
                <a:gd name="T90" fmla="*/ 370766 w 479"/>
                <a:gd name="T91" fmla="*/ 310139 h 471"/>
                <a:gd name="T92" fmla="*/ 421457 w 479"/>
                <a:gd name="T93" fmla="*/ 310139 h 471"/>
                <a:gd name="T94" fmla="*/ 421457 w 479"/>
                <a:gd name="T95" fmla="*/ 246073 h 471"/>
                <a:gd name="T96" fmla="*/ 448974 w 479"/>
                <a:gd name="T97" fmla="*/ 246073 h 471"/>
                <a:gd name="T98" fmla="*/ 448974 w 479"/>
                <a:gd name="T99" fmla="*/ 310139 h 471"/>
                <a:gd name="T100" fmla="*/ 512700 w 479"/>
                <a:gd name="T101" fmla="*/ 310139 h 471"/>
                <a:gd name="T102" fmla="*/ 512700 w 479"/>
                <a:gd name="T103" fmla="*/ 336348 h 471"/>
                <a:gd name="T104" fmla="*/ 280971 w 479"/>
                <a:gd name="T105" fmla="*/ 387310 h 471"/>
                <a:gd name="T106" fmla="*/ 280971 w 479"/>
                <a:gd name="T107" fmla="*/ 387310 h 471"/>
                <a:gd name="T108" fmla="*/ 280971 w 479"/>
                <a:gd name="T109" fmla="*/ 387310 h 471"/>
                <a:gd name="T110" fmla="*/ 230280 w 479"/>
                <a:gd name="T111" fmla="*/ 400414 h 471"/>
                <a:gd name="T112" fmla="*/ 217246 w 479"/>
                <a:gd name="T113" fmla="*/ 438271 h 471"/>
                <a:gd name="T114" fmla="*/ 280971 w 479"/>
                <a:gd name="T115" fmla="*/ 477585 h 471"/>
                <a:gd name="T116" fmla="*/ 333110 w 479"/>
                <a:gd name="T117" fmla="*/ 426623 h 471"/>
                <a:gd name="T118" fmla="*/ 280971 w 479"/>
                <a:gd name="T119" fmla="*/ 387310 h 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5" name="Freeform 79">
              <a:extLst>
                <a:ext uri="{FF2B5EF4-FFF2-40B4-BE49-F238E27FC236}">
                  <a16:creationId xmlns:a16="http://schemas.microsoft.com/office/drawing/2014/main" id="{3A8AF720-911C-40E7-AAA0-98603E868DC6}"/>
                </a:ext>
              </a:extLst>
            </p:cNvPr>
            <p:cNvSpPr>
              <a:spLocks noChangeArrowheads="1"/>
            </p:cNvSpPr>
            <p:nvPr/>
          </p:nvSpPr>
          <p:spPr bwMode="auto">
            <a:xfrm>
              <a:off x="10682816" y="915183"/>
              <a:ext cx="336343" cy="332493"/>
            </a:xfrm>
            <a:custGeom>
              <a:avLst/>
              <a:gdLst>
                <a:gd name="T0" fmla="*/ 347593 w 479"/>
                <a:gd name="T1" fmla="*/ 0 h 471"/>
                <a:gd name="T2" fmla="*/ 347593 w 479"/>
                <a:gd name="T3" fmla="*/ 0 h 471"/>
                <a:gd name="T4" fmla="*/ 0 w 479"/>
                <a:gd name="T5" fmla="*/ 336348 h 471"/>
                <a:gd name="T6" fmla="*/ 347593 w 479"/>
                <a:gd name="T7" fmla="*/ 684344 h 471"/>
                <a:gd name="T8" fmla="*/ 692290 w 479"/>
                <a:gd name="T9" fmla="*/ 336348 h 471"/>
                <a:gd name="T10" fmla="*/ 347593 w 479"/>
                <a:gd name="T11" fmla="*/ 0 h 471"/>
                <a:gd name="T12" fmla="*/ 424353 w 479"/>
                <a:gd name="T13" fmla="*/ 232968 h 471"/>
                <a:gd name="T14" fmla="*/ 424353 w 479"/>
                <a:gd name="T15" fmla="*/ 232968 h 471"/>
                <a:gd name="T16" fmla="*/ 372214 w 479"/>
                <a:gd name="T17" fmla="*/ 232968 h 471"/>
                <a:gd name="T18" fmla="*/ 360628 w 479"/>
                <a:gd name="T19" fmla="*/ 259177 h 471"/>
                <a:gd name="T20" fmla="*/ 360628 w 479"/>
                <a:gd name="T21" fmla="*/ 283930 h 471"/>
                <a:gd name="T22" fmla="*/ 424353 w 479"/>
                <a:gd name="T23" fmla="*/ 283930 h 471"/>
                <a:gd name="T24" fmla="*/ 424353 w 479"/>
                <a:gd name="T25" fmla="*/ 349452 h 471"/>
                <a:gd name="T26" fmla="*/ 360628 w 479"/>
                <a:gd name="T27" fmla="*/ 349452 h 471"/>
                <a:gd name="T28" fmla="*/ 360628 w 479"/>
                <a:gd name="T29" fmla="*/ 503794 h 471"/>
                <a:gd name="T30" fmla="*/ 308489 w 479"/>
                <a:gd name="T31" fmla="*/ 503794 h 471"/>
                <a:gd name="T32" fmla="*/ 308489 w 479"/>
                <a:gd name="T33" fmla="*/ 349452 h 471"/>
                <a:gd name="T34" fmla="*/ 244764 w 479"/>
                <a:gd name="T35" fmla="*/ 349452 h 471"/>
                <a:gd name="T36" fmla="*/ 244764 w 479"/>
                <a:gd name="T37" fmla="*/ 283930 h 471"/>
                <a:gd name="T38" fmla="*/ 308489 w 479"/>
                <a:gd name="T39" fmla="*/ 283930 h 471"/>
                <a:gd name="T40" fmla="*/ 308489 w 479"/>
                <a:gd name="T41" fmla="*/ 259177 h 471"/>
                <a:gd name="T42" fmla="*/ 372214 w 479"/>
                <a:gd name="T43" fmla="*/ 182006 h 471"/>
                <a:gd name="T44" fmla="*/ 424353 w 479"/>
                <a:gd name="T45" fmla="*/ 182006 h 471"/>
                <a:gd name="T46" fmla="*/ 424353 w 479"/>
                <a:gd name="T47" fmla="*/ 232968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6" name="Freeform 86">
              <a:extLst>
                <a:ext uri="{FF2B5EF4-FFF2-40B4-BE49-F238E27FC236}">
                  <a16:creationId xmlns:a16="http://schemas.microsoft.com/office/drawing/2014/main" id="{0F3A53F0-287D-4CF6-B83B-0167F5851EF7}"/>
                </a:ext>
              </a:extLst>
            </p:cNvPr>
            <p:cNvSpPr>
              <a:spLocks noChangeArrowheads="1"/>
            </p:cNvSpPr>
            <p:nvPr/>
          </p:nvSpPr>
          <p:spPr bwMode="auto">
            <a:xfrm>
              <a:off x="10095243" y="915183"/>
              <a:ext cx="338648" cy="332492"/>
            </a:xfrm>
            <a:custGeom>
              <a:avLst/>
              <a:gdLst>
                <a:gd name="T0" fmla="*/ 347795 w 480"/>
                <a:gd name="T1" fmla="*/ 0 h 471"/>
                <a:gd name="T2" fmla="*/ 347795 w 480"/>
                <a:gd name="T3" fmla="*/ 0 h 471"/>
                <a:gd name="T4" fmla="*/ 0 w 480"/>
                <a:gd name="T5" fmla="*/ 336348 h 471"/>
                <a:gd name="T6" fmla="*/ 347795 w 480"/>
                <a:gd name="T7" fmla="*/ 684344 h 471"/>
                <a:gd name="T8" fmla="*/ 697045 w 480"/>
                <a:gd name="T9" fmla="*/ 336348 h 471"/>
                <a:gd name="T10" fmla="*/ 347795 w 480"/>
                <a:gd name="T11" fmla="*/ 0 h 471"/>
                <a:gd name="T12" fmla="*/ 490405 w 480"/>
                <a:gd name="T13" fmla="*/ 283930 h 471"/>
                <a:gd name="T14" fmla="*/ 490405 w 480"/>
                <a:gd name="T15" fmla="*/ 283930 h 471"/>
                <a:gd name="T16" fmla="*/ 490405 w 480"/>
                <a:gd name="T17" fmla="*/ 283930 h 471"/>
                <a:gd name="T18" fmla="*/ 296863 w 480"/>
                <a:gd name="T19" fmla="*/ 477585 h 471"/>
                <a:gd name="T20" fmla="*/ 193543 w 480"/>
                <a:gd name="T21" fmla="*/ 451376 h 471"/>
                <a:gd name="T22" fmla="*/ 206640 w 480"/>
                <a:gd name="T23" fmla="*/ 451376 h 471"/>
                <a:gd name="T24" fmla="*/ 296863 w 480"/>
                <a:gd name="T25" fmla="*/ 426623 h 471"/>
                <a:gd name="T26" fmla="*/ 232833 w 480"/>
                <a:gd name="T27" fmla="*/ 374205 h 471"/>
                <a:gd name="T28" fmla="*/ 245930 w 480"/>
                <a:gd name="T29" fmla="*/ 374205 h 471"/>
                <a:gd name="T30" fmla="*/ 259027 w 480"/>
                <a:gd name="T31" fmla="*/ 374205 h 471"/>
                <a:gd name="T32" fmla="*/ 206640 w 480"/>
                <a:gd name="T33" fmla="*/ 310139 h 471"/>
                <a:gd name="T34" fmla="*/ 206640 w 480"/>
                <a:gd name="T35" fmla="*/ 310139 h 471"/>
                <a:gd name="T36" fmla="*/ 232833 w 480"/>
                <a:gd name="T37" fmla="*/ 310139 h 471"/>
                <a:gd name="T38" fmla="*/ 206640 w 480"/>
                <a:gd name="T39" fmla="*/ 259177 h 471"/>
                <a:gd name="T40" fmla="*/ 219736 w 480"/>
                <a:gd name="T41" fmla="*/ 219864 h 471"/>
                <a:gd name="T42" fmla="*/ 347795 w 480"/>
                <a:gd name="T43" fmla="*/ 297034 h 471"/>
                <a:gd name="T44" fmla="*/ 347795 w 480"/>
                <a:gd name="T45" fmla="*/ 283930 h 471"/>
                <a:gd name="T46" fmla="*/ 424921 w 480"/>
                <a:gd name="T47" fmla="*/ 206759 h 471"/>
                <a:gd name="T48" fmla="*/ 464211 w 480"/>
                <a:gd name="T49" fmla="*/ 232968 h 471"/>
                <a:gd name="T50" fmla="*/ 516599 w 480"/>
                <a:gd name="T51" fmla="*/ 219864 h 471"/>
                <a:gd name="T52" fmla="*/ 490405 w 480"/>
                <a:gd name="T53" fmla="*/ 259177 h 471"/>
                <a:gd name="T54" fmla="*/ 529696 w 480"/>
                <a:gd name="T55" fmla="*/ 246073 h 471"/>
                <a:gd name="T56" fmla="*/ 490405 w 480"/>
                <a:gd name="T57" fmla="*/ 28393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grpSp>
      <p:sp>
        <p:nvSpPr>
          <p:cNvPr id="28" name="TextBox 27">
            <a:extLst>
              <a:ext uri="{FF2B5EF4-FFF2-40B4-BE49-F238E27FC236}">
                <a16:creationId xmlns:a16="http://schemas.microsoft.com/office/drawing/2014/main" id="{681231AD-66CA-4810-8FBB-0CD1BE6FFE51}"/>
              </a:ext>
            </a:extLst>
          </p:cNvPr>
          <p:cNvSpPr txBox="1"/>
          <p:nvPr/>
        </p:nvSpPr>
        <p:spPr>
          <a:xfrm>
            <a:off x="8297984" y="6348031"/>
            <a:ext cx="5129213" cy="307777"/>
          </a:xfrm>
          <a:prstGeom prst="rect">
            <a:avLst/>
          </a:prstGeom>
          <a:noFill/>
          <a:ln>
            <a:noFill/>
          </a:ln>
        </p:spPr>
        <p:txBody>
          <a:bodyPr>
            <a:spAutoFit/>
          </a:bodyPr>
          <a:lstStyle/>
          <a:p>
            <a:pP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Fitur-fitur Unggulan Python</a:t>
            </a:r>
          </a:p>
        </p:txBody>
      </p:sp>
      <p:sp>
        <p:nvSpPr>
          <p:cNvPr id="12" name="Rectangle 11">
            <a:extLst>
              <a:ext uri="{FF2B5EF4-FFF2-40B4-BE49-F238E27FC236}">
                <a16:creationId xmlns:a16="http://schemas.microsoft.com/office/drawing/2014/main" id="{0E71F898-F510-814E-9B46-AA22CB8AE0D9}"/>
              </a:ext>
            </a:extLst>
          </p:cNvPr>
          <p:cNvSpPr/>
          <p:nvPr/>
        </p:nvSpPr>
        <p:spPr>
          <a:xfrm>
            <a:off x="1119115" y="1813989"/>
            <a:ext cx="10134089"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a:t>Python menyediakan antarmuka ke semua database komersial utama.</a:t>
            </a:r>
          </a:p>
          <a:p>
            <a:pPr marL="285750" indent="-285750">
              <a:lnSpc>
                <a:spcPct val="150000"/>
              </a:lnSpc>
              <a:buFont typeface="Arial" panose="020B0604020202020204" pitchFamily="34" charset="0"/>
              <a:buChar char="•"/>
            </a:pPr>
            <a:r>
              <a:rPr lang="en-US"/>
              <a:t>Python mendukung metode pemrograman fungsional dan terstruktur serta OOP.</a:t>
            </a:r>
          </a:p>
          <a:p>
            <a:pPr marL="285750" indent="-285750">
              <a:lnSpc>
                <a:spcPct val="150000"/>
              </a:lnSpc>
              <a:buFont typeface="Arial" panose="020B0604020202020204" pitchFamily="34" charset="0"/>
              <a:buChar char="•"/>
            </a:pPr>
            <a:r>
              <a:rPr lang="en-US"/>
              <a:t>Python menyediakan high-level dynamic data types dan  mendukung dynamic type checking. </a:t>
            </a:r>
          </a:p>
          <a:p>
            <a:pPr marL="285750" indent="-285750">
              <a:lnSpc>
                <a:spcPct val="150000"/>
              </a:lnSpc>
              <a:buFont typeface="Arial" panose="020B0604020202020204" pitchFamily="34" charset="0"/>
              <a:buChar char="•"/>
            </a:pPr>
            <a:r>
              <a:rPr lang="en-US"/>
              <a:t>Python mendukung aplikasi GUI</a:t>
            </a:r>
          </a:p>
          <a:p>
            <a:pPr marL="285750" indent="-285750">
              <a:lnSpc>
                <a:spcPct val="150000"/>
              </a:lnSpc>
              <a:buFont typeface="Arial" panose="020B0604020202020204" pitchFamily="34" charset="0"/>
              <a:buChar char="•"/>
            </a:pPr>
            <a:r>
              <a:rPr lang="en-US"/>
              <a:t>Python dapat dengan mudah diintegrasikan dengan C, C ++, dan Java.</a:t>
            </a:r>
          </a:p>
        </p:txBody>
      </p:sp>
    </p:spTree>
    <p:extLst>
      <p:ext uri="{BB962C8B-B14F-4D97-AF65-F5344CB8AC3E}">
        <p14:creationId xmlns:p14="http://schemas.microsoft.com/office/powerpoint/2010/main" val="3790207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Sejarah Python</a:t>
            </a:r>
          </a:p>
        </p:txBody>
      </p:sp>
      <p:sp>
        <p:nvSpPr>
          <p:cNvPr id="12" name="Rectangle 11">
            <a:extLst>
              <a:ext uri="{FF2B5EF4-FFF2-40B4-BE49-F238E27FC236}">
                <a16:creationId xmlns:a16="http://schemas.microsoft.com/office/drawing/2014/main" id="{0E71F898-F510-814E-9B46-AA22CB8AE0D9}"/>
              </a:ext>
            </a:extLst>
          </p:cNvPr>
          <p:cNvSpPr/>
          <p:nvPr/>
        </p:nvSpPr>
        <p:spPr>
          <a:xfrm>
            <a:off x="1119116" y="1813989"/>
            <a:ext cx="7622548" cy="4260012"/>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a:t>Python dikembangkan oleh Guido van Rossum pada tahun 1990 diCWI, Amsterdam sebagai kelanjutan dari bahasa pemrograman ABC. Versi terakhir yang dikeluarkan CWI adalah 1.2.</a:t>
            </a:r>
          </a:p>
          <a:p>
            <a:pPr marL="285750" indent="-285750">
              <a:lnSpc>
                <a:spcPct val="150000"/>
              </a:lnSpc>
              <a:buFont typeface="Arial" panose="020B0604020202020204" pitchFamily="34" charset="0"/>
              <a:buChar char="•"/>
            </a:pPr>
            <a:r>
              <a:rPr lang="en-US" sz="1400"/>
              <a:t>Tahun 1995, Guido pindah ke CNRI sambil terus melanjutkanpengembangan Python. Versi terakhir yang dikeluarkan adalah 1.6.Tahun 2000, Guido dan para pengembang inti Python pindah keBeOpen.com yang merupakan sebuah perusahaan komersial danmembentuk BeOpen PythonLabs.</a:t>
            </a:r>
          </a:p>
          <a:p>
            <a:pPr marL="285750" indent="-285750">
              <a:lnSpc>
                <a:spcPct val="150000"/>
              </a:lnSpc>
              <a:buFont typeface="Arial" panose="020B0604020202020204" pitchFamily="34" charset="0"/>
              <a:buChar char="•"/>
            </a:pPr>
            <a:r>
              <a:rPr lang="en-US" sz="1400"/>
              <a:t>Python 2.0 dikeluarkan oleh BeOpen. Setelah mengeluarkan Python2.0, Guido dan beberapa anggota tim PythonLabs pindah ke DigitalCreations.</a:t>
            </a:r>
          </a:p>
          <a:p>
            <a:pPr marL="285750" indent="-285750">
              <a:lnSpc>
                <a:spcPct val="150000"/>
              </a:lnSpc>
              <a:buFont typeface="Arial" panose="020B0604020202020204" pitchFamily="34" charset="0"/>
              <a:buChar char="•"/>
            </a:pPr>
            <a:r>
              <a:rPr lang="en-US" sz="1400"/>
              <a:t>Saat ini pengembangan Python terus dilakukan oleh sekumpulanpemrogram yang dikoordinir Guido dan Python SoftwareFoundation. Python Software Foundation adalah sebuah organisasinon-profit yang dibentuk sebagai pemegang hak cipta intelektualPython sejak versi 2.1 dan dengan demikian mencegah Pythondimiliki oleh perusahaan komersial. Saat ini distribusi Python sudahmencapai versi 2.6.1 dan versi 3.0.</a:t>
            </a:r>
          </a:p>
        </p:txBody>
      </p:sp>
      <p:pic>
        <p:nvPicPr>
          <p:cNvPr id="2" name="Picture 1">
            <a:extLst>
              <a:ext uri="{FF2B5EF4-FFF2-40B4-BE49-F238E27FC236}">
                <a16:creationId xmlns:a16="http://schemas.microsoft.com/office/drawing/2014/main" id="{E70888B1-42D8-5243-9596-8A735F54E3D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28278" y="1914144"/>
            <a:ext cx="2965601" cy="3709416"/>
          </a:xfrm>
          <a:prstGeom prst="roundRect">
            <a:avLst/>
          </a:prstGeom>
        </p:spPr>
      </p:pic>
    </p:spTree>
    <p:extLst>
      <p:ext uri="{BB962C8B-B14F-4D97-AF65-F5344CB8AC3E}">
        <p14:creationId xmlns:p14="http://schemas.microsoft.com/office/powerpoint/2010/main" val="270105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Versi Python</a:t>
            </a:r>
          </a:p>
        </p:txBody>
      </p:sp>
      <p:pic>
        <p:nvPicPr>
          <p:cNvPr id="2" name="Picture 1">
            <a:extLst>
              <a:ext uri="{FF2B5EF4-FFF2-40B4-BE49-F238E27FC236}">
                <a16:creationId xmlns:a16="http://schemas.microsoft.com/office/drawing/2014/main" id="{F75087A3-C9D3-1046-939D-57C6C7AD0FDB}"/>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6200000">
            <a:off x="3328438" y="-1377"/>
            <a:ext cx="4617670" cy="8354562"/>
          </a:xfrm>
          <a:prstGeom prst="rect">
            <a:avLst/>
          </a:prstGeom>
        </p:spPr>
      </p:pic>
    </p:spTree>
    <p:extLst>
      <p:ext uri="{BB962C8B-B14F-4D97-AF65-F5344CB8AC3E}">
        <p14:creationId xmlns:p14="http://schemas.microsoft.com/office/powerpoint/2010/main" val="88664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Python Integrated Development Environment</a:t>
            </a:r>
          </a:p>
        </p:txBody>
      </p:sp>
      <p:sp>
        <p:nvSpPr>
          <p:cNvPr id="9" name="Rectangle 8">
            <a:extLst>
              <a:ext uri="{FF2B5EF4-FFF2-40B4-BE49-F238E27FC236}">
                <a16:creationId xmlns:a16="http://schemas.microsoft.com/office/drawing/2014/main" id="{0AE09D5F-9E68-2C40-A384-C59F7AFBC1B8}"/>
              </a:ext>
            </a:extLst>
          </p:cNvPr>
          <p:cNvSpPr/>
          <p:nvPr/>
        </p:nvSpPr>
        <p:spPr>
          <a:xfrm>
            <a:off x="1119115" y="1813989"/>
            <a:ext cx="10134089"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D"/>
              <a:t>IDE adalah program komputer yang memiliki beberapa fasilitas yang diperlukan dalam pembangunan perangkat lunak. Tujuan dari IDE adalah untuk menyediakan semua utilitas yang diperlukan dalam membangun perangkat lunak.</a:t>
            </a:r>
          </a:p>
          <a:p>
            <a:pPr marL="285750" indent="-285750">
              <a:lnSpc>
                <a:spcPct val="150000"/>
              </a:lnSpc>
              <a:buFont typeface="Arial" panose="020B0604020202020204" pitchFamily="34" charset="0"/>
              <a:buChar char="•"/>
            </a:pPr>
            <a:r>
              <a:rPr lang="en-ID"/>
              <a:t>Beberapa IDE Python Yang Paling Populer, khusunya dibidang pengolahan data adalah</a:t>
            </a:r>
            <a:endParaRPr lang="en-US"/>
          </a:p>
        </p:txBody>
      </p:sp>
      <p:pic>
        <p:nvPicPr>
          <p:cNvPr id="3" name="Picture 2">
            <a:extLst>
              <a:ext uri="{FF2B5EF4-FFF2-40B4-BE49-F238E27FC236}">
                <a16:creationId xmlns:a16="http://schemas.microsoft.com/office/drawing/2014/main" id="{9EC79FA2-32F2-CF4E-A95C-565D6742CFB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2477" y="3793236"/>
            <a:ext cx="1905000" cy="1905000"/>
          </a:xfrm>
          <a:prstGeom prst="rect">
            <a:avLst/>
          </a:prstGeom>
        </p:spPr>
      </p:pic>
      <p:sp>
        <p:nvSpPr>
          <p:cNvPr id="4" name="TextBox 3">
            <a:extLst>
              <a:ext uri="{FF2B5EF4-FFF2-40B4-BE49-F238E27FC236}">
                <a16:creationId xmlns:a16="http://schemas.microsoft.com/office/drawing/2014/main" id="{4B24A64A-6491-594A-8E58-10A63212FB46}"/>
              </a:ext>
            </a:extLst>
          </p:cNvPr>
          <p:cNvSpPr txBox="1"/>
          <p:nvPr/>
        </p:nvSpPr>
        <p:spPr>
          <a:xfrm>
            <a:off x="2344679" y="5698236"/>
            <a:ext cx="1000595" cy="369332"/>
          </a:xfrm>
          <a:prstGeom prst="rect">
            <a:avLst/>
          </a:prstGeom>
          <a:noFill/>
        </p:spPr>
        <p:txBody>
          <a:bodyPr wrap="none" rtlCol="0">
            <a:spAutoFit/>
          </a:bodyPr>
          <a:lstStyle/>
          <a:p>
            <a:r>
              <a:rPr lang="en-US"/>
              <a:t>Pycharm</a:t>
            </a:r>
          </a:p>
        </p:txBody>
      </p:sp>
      <p:pic>
        <p:nvPicPr>
          <p:cNvPr id="5" name="Picture 4">
            <a:extLst>
              <a:ext uri="{FF2B5EF4-FFF2-40B4-BE49-F238E27FC236}">
                <a16:creationId xmlns:a16="http://schemas.microsoft.com/office/drawing/2014/main" id="{A2223D7F-5741-AA46-AB3C-7EC8A589DD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62851" y="3803650"/>
            <a:ext cx="2079252" cy="2079252"/>
          </a:xfrm>
          <a:prstGeom prst="rect">
            <a:avLst/>
          </a:prstGeom>
        </p:spPr>
      </p:pic>
      <p:pic>
        <p:nvPicPr>
          <p:cNvPr id="11" name="Picture 10">
            <a:extLst>
              <a:ext uri="{FF2B5EF4-FFF2-40B4-BE49-F238E27FC236}">
                <a16:creationId xmlns:a16="http://schemas.microsoft.com/office/drawing/2014/main" id="{E99356C2-D05F-8644-9B34-310A4A1902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1325" y="3885941"/>
            <a:ext cx="1692228" cy="1960164"/>
          </a:xfrm>
          <a:prstGeom prst="rect">
            <a:avLst/>
          </a:prstGeom>
        </p:spPr>
      </p:pic>
      <p:sp>
        <p:nvSpPr>
          <p:cNvPr id="12" name="TextBox 11">
            <a:extLst>
              <a:ext uri="{FF2B5EF4-FFF2-40B4-BE49-F238E27FC236}">
                <a16:creationId xmlns:a16="http://schemas.microsoft.com/office/drawing/2014/main" id="{F1292846-0E99-C34E-97D2-1BFE69E44F8E}"/>
              </a:ext>
            </a:extLst>
          </p:cNvPr>
          <p:cNvSpPr txBox="1"/>
          <p:nvPr/>
        </p:nvSpPr>
        <p:spPr>
          <a:xfrm>
            <a:off x="9643872" y="5698236"/>
            <a:ext cx="876266" cy="369332"/>
          </a:xfrm>
          <a:prstGeom prst="rect">
            <a:avLst/>
          </a:prstGeom>
          <a:noFill/>
        </p:spPr>
        <p:txBody>
          <a:bodyPr wrap="none" rtlCol="0">
            <a:spAutoFit/>
          </a:bodyPr>
          <a:lstStyle/>
          <a:p>
            <a:r>
              <a:rPr lang="en-US"/>
              <a:t>Jupyter</a:t>
            </a:r>
          </a:p>
        </p:txBody>
      </p:sp>
    </p:spTree>
    <p:extLst>
      <p:ext uri="{BB962C8B-B14F-4D97-AF65-F5344CB8AC3E}">
        <p14:creationId xmlns:p14="http://schemas.microsoft.com/office/powerpoint/2010/main" val="3754506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PyCharm</a:t>
            </a:r>
          </a:p>
        </p:txBody>
      </p:sp>
      <p:sp>
        <p:nvSpPr>
          <p:cNvPr id="9" name="Rectangle 8">
            <a:extLst>
              <a:ext uri="{FF2B5EF4-FFF2-40B4-BE49-F238E27FC236}">
                <a16:creationId xmlns:a16="http://schemas.microsoft.com/office/drawing/2014/main" id="{0AE09D5F-9E68-2C40-A384-C59F7AFBC1B8}"/>
              </a:ext>
            </a:extLst>
          </p:cNvPr>
          <p:cNvSpPr/>
          <p:nvPr/>
        </p:nvSpPr>
        <p:spPr>
          <a:xfrm>
            <a:off x="1119115" y="1813989"/>
            <a:ext cx="6257043" cy="4260012"/>
          </a:xfrm>
          <a:prstGeom prst="rect">
            <a:avLst/>
          </a:prstGeom>
        </p:spPr>
        <p:txBody>
          <a:bodyPr wrap="square">
            <a:spAutoFit/>
          </a:bodyPr>
          <a:lstStyle/>
          <a:p>
            <a:pPr marL="285750" indent="-285750">
              <a:lnSpc>
                <a:spcPct val="150000"/>
              </a:lnSpc>
              <a:buFont typeface="Arial" panose="020B0604020202020204" pitchFamily="34" charset="0"/>
              <a:buChar char="•"/>
            </a:pPr>
            <a:r>
              <a:rPr lang="en-ID" sz="1400"/>
              <a:t>PyCharm sangat cocok untuk mereka yang sudah memiliki pengalaman menggunakan JetBrain IDE lainnya, karena fakta bahwa antarmuka dan fiturnya mirip. </a:t>
            </a:r>
          </a:p>
          <a:p>
            <a:pPr marL="285750" indent="-285750">
              <a:lnSpc>
                <a:spcPct val="150000"/>
              </a:lnSpc>
              <a:buFont typeface="Arial" panose="020B0604020202020204" pitchFamily="34" charset="0"/>
              <a:buChar char="•"/>
            </a:pPr>
            <a:r>
              <a:rPr lang="en-ID" sz="1400"/>
              <a:t>PyCharm mengintegrasikan tools dan library seperti NumPy dan Matplotlib, yang memungkinkan untuk bekerja dengan tampilan array ataupun plot interaktif.</a:t>
            </a:r>
          </a:p>
          <a:p>
            <a:pPr marL="285750" indent="-285750">
              <a:lnSpc>
                <a:spcPct val="150000"/>
              </a:lnSpc>
              <a:buFont typeface="Arial" panose="020B0604020202020204" pitchFamily="34" charset="0"/>
              <a:buChar char="•"/>
            </a:pPr>
            <a:r>
              <a:rPr lang="en-ID" sz="1400"/>
              <a:t>Selain Python, PyCharm memberikan dukungan untuk JavaScript, HTML / CSS, Angular JS, Node.js, dan sebagainya, yang menjadikannya pilihan yang baik untuk pengembangan web.</a:t>
            </a:r>
          </a:p>
          <a:p>
            <a:pPr marL="285750" indent="-285750">
              <a:lnSpc>
                <a:spcPct val="150000"/>
              </a:lnSpc>
              <a:buFont typeface="Arial" panose="020B0604020202020204" pitchFamily="34" charset="0"/>
              <a:buChar char="•"/>
            </a:pPr>
            <a:r>
              <a:rPr lang="en-ID" sz="1400"/>
              <a:t>PyCharm memiliki fitur menarik seperti editor kode, penyorotan kesalahan, debugger yang kuat dengan antarmuka grafis dan integrasi Git, SVN, serta Mercurial</a:t>
            </a:r>
          </a:p>
          <a:p>
            <a:pPr marL="285750" indent="-285750">
              <a:lnSpc>
                <a:spcPct val="150000"/>
              </a:lnSpc>
              <a:buFont typeface="Arial" panose="020B0604020202020204" pitchFamily="34" charset="0"/>
              <a:buChar char="•"/>
            </a:pPr>
            <a:r>
              <a:rPr lang="en-ID" sz="1400"/>
              <a:t>PyCharm memiliki fitur yang dapat diperluas dengan menambahkan plugin</a:t>
            </a:r>
            <a:endParaRPr lang="en-US" sz="1400"/>
          </a:p>
        </p:txBody>
      </p:sp>
      <p:pic>
        <p:nvPicPr>
          <p:cNvPr id="14" name="Picture 13">
            <a:extLst>
              <a:ext uri="{FF2B5EF4-FFF2-40B4-BE49-F238E27FC236}">
                <a16:creationId xmlns:a16="http://schemas.microsoft.com/office/drawing/2014/main" id="{FD0717C0-6A4D-0843-BE10-8B04E2475329}"/>
              </a:ext>
            </a:extLst>
          </p:cNvPr>
          <p:cNvPicPr>
            <a:picLocks noChangeAspect="1"/>
          </p:cNvPicPr>
          <p:nvPr/>
        </p:nvPicPr>
        <p:blipFill>
          <a:blip r:embed="rId2"/>
          <a:stretch>
            <a:fillRect/>
          </a:stretch>
        </p:blipFill>
        <p:spPr>
          <a:xfrm>
            <a:off x="7764943" y="2196084"/>
            <a:ext cx="3184038" cy="3184038"/>
          </a:xfrm>
          <a:prstGeom prst="rect">
            <a:avLst/>
          </a:prstGeom>
        </p:spPr>
      </p:pic>
    </p:spTree>
    <p:extLst>
      <p:ext uri="{BB962C8B-B14F-4D97-AF65-F5344CB8AC3E}">
        <p14:creationId xmlns:p14="http://schemas.microsoft.com/office/powerpoint/2010/main" val="56968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Spyder</a:t>
            </a:r>
          </a:p>
        </p:txBody>
      </p:sp>
      <p:sp>
        <p:nvSpPr>
          <p:cNvPr id="9" name="Rectangle 8">
            <a:extLst>
              <a:ext uri="{FF2B5EF4-FFF2-40B4-BE49-F238E27FC236}">
                <a16:creationId xmlns:a16="http://schemas.microsoft.com/office/drawing/2014/main" id="{0AE09D5F-9E68-2C40-A384-C59F7AFBC1B8}"/>
              </a:ext>
            </a:extLst>
          </p:cNvPr>
          <p:cNvSpPr/>
          <p:nvPr/>
        </p:nvSpPr>
        <p:spPr>
          <a:xfrm>
            <a:off x="1119115" y="1813989"/>
            <a:ext cx="6525269" cy="2644185"/>
          </a:xfrm>
          <a:prstGeom prst="rect">
            <a:avLst/>
          </a:prstGeom>
        </p:spPr>
        <p:txBody>
          <a:bodyPr wrap="square">
            <a:spAutoFit/>
          </a:bodyPr>
          <a:lstStyle/>
          <a:p>
            <a:pPr marL="285750" indent="-285750">
              <a:lnSpc>
                <a:spcPct val="150000"/>
              </a:lnSpc>
              <a:buFont typeface="Arial" panose="020B0604020202020204" pitchFamily="34" charset="0"/>
              <a:buChar char="•"/>
            </a:pPr>
            <a:r>
              <a:rPr lang="en-ID" sz="1400"/>
              <a:t>Spyder dibuat khusus untuk data science. </a:t>
            </a:r>
          </a:p>
          <a:p>
            <a:pPr marL="285750" indent="-285750">
              <a:lnSpc>
                <a:spcPct val="150000"/>
              </a:lnSpc>
              <a:buFont typeface="Arial" panose="020B0604020202020204" pitchFamily="34" charset="0"/>
              <a:buChar char="•"/>
            </a:pPr>
            <a:r>
              <a:rPr lang="en-ID" sz="1400"/>
              <a:t>Untuk seorang pemula, tersedia fitur seperti bantuan online, yang memungkinkan Anda untuk mencari informasi spesifik tentang perpustakaan.</a:t>
            </a:r>
          </a:p>
          <a:p>
            <a:pPr marL="285750" indent="-285750">
              <a:lnSpc>
                <a:spcPct val="150000"/>
              </a:lnSpc>
              <a:buFont typeface="Arial" panose="020B0604020202020204" pitchFamily="34" charset="0"/>
              <a:buChar char="•"/>
            </a:pPr>
            <a:r>
              <a:rPr lang="en-ID" sz="1400"/>
              <a:t>Interface yanfg mirip dengan Matlab atau Rstudio, yang memudahkan bagi programmer yang sebelumnya menggunakan R atau Matlab</a:t>
            </a:r>
          </a:p>
          <a:p>
            <a:pPr marL="285750" indent="-285750">
              <a:lnSpc>
                <a:spcPct val="150000"/>
              </a:lnSpc>
              <a:buFont typeface="Arial" panose="020B0604020202020204" pitchFamily="34" charset="0"/>
              <a:buChar char="•"/>
            </a:pPr>
            <a:r>
              <a:rPr lang="en-US" sz="1400"/>
              <a:t>Spyder berisi fitur-fitur seperti editor teks dengan penyorotan sintaksis, penyelesaian kode dan penjelajahan variabel, yang dapat disertai dengan Graphical User Interface (GUI).</a:t>
            </a:r>
          </a:p>
        </p:txBody>
      </p:sp>
      <p:pic>
        <p:nvPicPr>
          <p:cNvPr id="15" name="Picture 14">
            <a:extLst>
              <a:ext uri="{FF2B5EF4-FFF2-40B4-BE49-F238E27FC236}">
                <a16:creationId xmlns:a16="http://schemas.microsoft.com/office/drawing/2014/main" id="{85466D25-0196-E842-AF8C-5D9E0E29A6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59134" y="1770513"/>
            <a:ext cx="2813751" cy="2813751"/>
          </a:xfrm>
          <a:prstGeom prst="rect">
            <a:avLst/>
          </a:prstGeom>
        </p:spPr>
      </p:pic>
    </p:spTree>
    <p:extLst>
      <p:ext uri="{BB962C8B-B14F-4D97-AF65-F5344CB8AC3E}">
        <p14:creationId xmlns:p14="http://schemas.microsoft.com/office/powerpoint/2010/main" val="4340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Jupyter</a:t>
            </a:r>
          </a:p>
        </p:txBody>
      </p:sp>
      <p:sp>
        <p:nvSpPr>
          <p:cNvPr id="9" name="Rectangle 8">
            <a:extLst>
              <a:ext uri="{FF2B5EF4-FFF2-40B4-BE49-F238E27FC236}">
                <a16:creationId xmlns:a16="http://schemas.microsoft.com/office/drawing/2014/main" id="{0AE09D5F-9E68-2C40-A384-C59F7AFBC1B8}"/>
              </a:ext>
            </a:extLst>
          </p:cNvPr>
          <p:cNvSpPr/>
          <p:nvPr/>
        </p:nvSpPr>
        <p:spPr>
          <a:xfrm>
            <a:off x="1119115" y="1813989"/>
            <a:ext cx="6525269" cy="4486165"/>
          </a:xfrm>
          <a:prstGeom prst="rect">
            <a:avLst/>
          </a:prstGeom>
        </p:spPr>
        <p:txBody>
          <a:bodyPr wrap="square">
            <a:spAutoFit/>
          </a:bodyPr>
          <a:lstStyle/>
          <a:p>
            <a:pPr marL="285750" indent="-285750">
              <a:lnSpc>
                <a:spcPct val="150000"/>
              </a:lnSpc>
              <a:buFont typeface="Arial" panose="020B0604020202020204" pitchFamily="34" charset="0"/>
              <a:buChar char="•"/>
            </a:pPr>
            <a:r>
              <a:rPr lang="en-ID" sz="1600"/>
              <a:t>Easy-to-use Data Science Environment</a:t>
            </a:r>
          </a:p>
          <a:p>
            <a:pPr marL="285750" indent="-285750">
              <a:lnSpc>
                <a:spcPct val="150000"/>
              </a:lnSpc>
              <a:buFont typeface="Arial" panose="020B0604020202020204" pitchFamily="34" charset="0"/>
              <a:buChar char="•"/>
            </a:pPr>
            <a:r>
              <a:rPr lang="en-ID" sz="1600"/>
              <a:t>Tampilan interaktif yang memungkinkan untuk digunakan sebagai alat presentasi atau metode pengajaran</a:t>
            </a:r>
          </a:p>
          <a:p>
            <a:pPr marL="285750" indent="-285750">
              <a:lnSpc>
                <a:spcPct val="150000"/>
              </a:lnSpc>
              <a:buFont typeface="Arial" panose="020B0604020202020204" pitchFamily="34" charset="0"/>
              <a:buChar char="•"/>
            </a:pPr>
            <a:r>
              <a:rPr lang="en-ID" sz="1600"/>
              <a:t>Merupakan IDE yang cocok bagi seorang pemula yang memilik antusiasme di dunia Data Science</a:t>
            </a:r>
          </a:p>
          <a:p>
            <a:pPr marL="285750" indent="-285750">
              <a:lnSpc>
                <a:spcPct val="150000"/>
              </a:lnSpc>
              <a:buFont typeface="Arial" panose="020B0604020202020204" pitchFamily="34" charset="0"/>
              <a:buChar char="•"/>
            </a:pPr>
            <a:r>
              <a:rPr lang="en-ID" sz="1600"/>
              <a:t>Notebook Jupyter mendukung fitur markdown, memungkinkan untuk menambahkan komponen HTML dari gambar hingga video. </a:t>
            </a:r>
          </a:p>
          <a:p>
            <a:pPr marL="285750" indent="-285750">
              <a:lnSpc>
                <a:spcPct val="150000"/>
              </a:lnSpc>
              <a:buFont typeface="Arial" panose="020B0604020202020204" pitchFamily="34" charset="0"/>
              <a:buChar char="•"/>
            </a:pPr>
            <a:r>
              <a:rPr lang="en-ID" sz="1600"/>
              <a:t>Mudah melihat dan mengedit kode untuk membuat presentasi yang menarik. </a:t>
            </a:r>
          </a:p>
          <a:p>
            <a:pPr marL="285750" indent="-285750">
              <a:lnSpc>
                <a:spcPct val="150000"/>
              </a:lnSpc>
              <a:buFont typeface="Arial" panose="020B0604020202020204" pitchFamily="34" charset="0"/>
              <a:buChar char="•"/>
            </a:pPr>
            <a:r>
              <a:rPr lang="en-ID" sz="1600"/>
              <a:t>Dapat mengekspor hasil akhir ke PDF dan HTML, atau mengekspornya sebagai file .py. </a:t>
            </a:r>
          </a:p>
          <a:p>
            <a:pPr marL="285750" indent="-285750">
              <a:lnSpc>
                <a:spcPct val="150000"/>
              </a:lnSpc>
              <a:buFont typeface="Arial" panose="020B0604020202020204" pitchFamily="34" charset="0"/>
              <a:buChar char="•"/>
            </a:pPr>
            <a:r>
              <a:rPr lang="en-ID" sz="1600"/>
              <a:t>Tersedia dalam versi cloud dengan nama </a:t>
            </a:r>
            <a:r>
              <a:rPr lang="en-ID" sz="1600">
                <a:solidFill>
                  <a:schemeClr val="accent2">
                    <a:lumMod val="75000"/>
                  </a:schemeClr>
                </a:solidFill>
              </a:rPr>
              <a:t>GOOGLE COLABORATORY</a:t>
            </a:r>
          </a:p>
        </p:txBody>
      </p:sp>
      <p:pic>
        <p:nvPicPr>
          <p:cNvPr id="10" name="Picture 9">
            <a:extLst>
              <a:ext uri="{FF2B5EF4-FFF2-40B4-BE49-F238E27FC236}">
                <a16:creationId xmlns:a16="http://schemas.microsoft.com/office/drawing/2014/main" id="{1E320F01-5451-2F4E-9356-3C8C0B4241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61196" y="1847261"/>
            <a:ext cx="2731060" cy="3163478"/>
          </a:xfrm>
          <a:prstGeom prst="rect">
            <a:avLst/>
          </a:prstGeom>
        </p:spPr>
      </p:pic>
    </p:spTree>
    <p:extLst>
      <p:ext uri="{BB962C8B-B14F-4D97-AF65-F5344CB8AC3E}">
        <p14:creationId xmlns:p14="http://schemas.microsoft.com/office/powerpoint/2010/main" val="322072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Python Cloud IDE: Google Colaboratory</a:t>
            </a:r>
          </a:p>
        </p:txBody>
      </p:sp>
      <p:sp>
        <p:nvSpPr>
          <p:cNvPr id="11" name="Rectangle 10">
            <a:extLst>
              <a:ext uri="{FF2B5EF4-FFF2-40B4-BE49-F238E27FC236}">
                <a16:creationId xmlns:a16="http://schemas.microsoft.com/office/drawing/2014/main" id="{A3875983-7451-7F43-8BB4-C2893866B107}"/>
              </a:ext>
            </a:extLst>
          </p:cNvPr>
          <p:cNvSpPr/>
          <p:nvPr/>
        </p:nvSpPr>
        <p:spPr>
          <a:xfrm>
            <a:off x="1119115" y="1813989"/>
            <a:ext cx="9512309" cy="1531510"/>
          </a:xfrm>
          <a:prstGeom prst="rect">
            <a:avLst/>
          </a:prstGeom>
        </p:spPr>
        <p:txBody>
          <a:bodyPr wrap="square">
            <a:spAutoFit/>
          </a:bodyPr>
          <a:lstStyle/>
          <a:p>
            <a:pPr marL="285750" indent="-285750">
              <a:lnSpc>
                <a:spcPct val="150000"/>
              </a:lnSpc>
              <a:buFont typeface="Arial" panose="020B0604020202020204" pitchFamily="34" charset="0"/>
              <a:buChar char="•"/>
            </a:pPr>
            <a:r>
              <a:rPr lang="en-ID" sz="1600"/>
              <a:t>Google Colab adalah Jupyter Notebook Environment gratis yang beroperasi sepenuhnya di cloud. </a:t>
            </a:r>
          </a:p>
          <a:p>
            <a:pPr marL="285750" indent="-285750">
              <a:lnSpc>
                <a:spcPct val="150000"/>
              </a:lnSpc>
              <a:buFont typeface="Arial" panose="020B0604020202020204" pitchFamily="34" charset="0"/>
              <a:buChar char="•"/>
            </a:pPr>
            <a:r>
              <a:rPr lang="en-ID" sz="1600"/>
              <a:t>Google Colab tidak memerlukan setup/instalasi dan notebook yang dibuat dapat diedit secara bersamaan oleh anggota tim Anda - seperti cara Anda mengedit dokumen di Google Documents. </a:t>
            </a:r>
          </a:p>
          <a:p>
            <a:pPr marL="285750" indent="-285750">
              <a:lnSpc>
                <a:spcPct val="150000"/>
              </a:lnSpc>
              <a:buFont typeface="Arial" panose="020B0604020202020204" pitchFamily="34" charset="0"/>
              <a:buChar char="•"/>
            </a:pPr>
            <a:r>
              <a:rPr lang="en-ID" sz="1600"/>
              <a:t>Colab mendukung banyak library data science populer yang dapat dengan mudah dimuat di notebook Anda.</a:t>
            </a:r>
            <a:endParaRPr lang="en-ID" sz="1600">
              <a:solidFill>
                <a:schemeClr val="accent2">
                  <a:lumMod val="75000"/>
                </a:schemeClr>
              </a:solidFill>
            </a:endParaRPr>
          </a:p>
        </p:txBody>
      </p:sp>
      <p:pic>
        <p:nvPicPr>
          <p:cNvPr id="2" name="Picture 1">
            <a:extLst>
              <a:ext uri="{FF2B5EF4-FFF2-40B4-BE49-F238E27FC236}">
                <a16:creationId xmlns:a16="http://schemas.microsoft.com/office/drawing/2014/main" id="{E77F7A91-3A15-2C4D-894E-4104785F2C7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34664" y="3345499"/>
            <a:ext cx="4927600" cy="2171700"/>
          </a:xfrm>
          <a:prstGeom prst="rect">
            <a:avLst/>
          </a:prstGeom>
        </p:spPr>
      </p:pic>
    </p:spTree>
    <p:extLst>
      <p:ext uri="{BB962C8B-B14F-4D97-AF65-F5344CB8AC3E}">
        <p14:creationId xmlns:p14="http://schemas.microsoft.com/office/powerpoint/2010/main" val="60527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Apa Saja yang bisa dilakukan di Google Colab?</a:t>
            </a:r>
          </a:p>
        </p:txBody>
      </p:sp>
      <p:sp>
        <p:nvSpPr>
          <p:cNvPr id="11" name="Rectangle 10">
            <a:extLst>
              <a:ext uri="{FF2B5EF4-FFF2-40B4-BE49-F238E27FC236}">
                <a16:creationId xmlns:a16="http://schemas.microsoft.com/office/drawing/2014/main" id="{A3875983-7451-7F43-8BB4-C2893866B107}"/>
              </a:ext>
            </a:extLst>
          </p:cNvPr>
          <p:cNvSpPr/>
          <p:nvPr/>
        </p:nvSpPr>
        <p:spPr>
          <a:xfrm>
            <a:off x="1119115" y="1813989"/>
            <a:ext cx="9512309" cy="3008837"/>
          </a:xfrm>
          <a:prstGeom prst="rect">
            <a:avLst/>
          </a:prstGeom>
        </p:spPr>
        <p:txBody>
          <a:bodyPr wrap="square">
            <a:spAutoFit/>
          </a:bodyPr>
          <a:lstStyle/>
          <a:p>
            <a:pPr marL="285750" indent="-285750">
              <a:lnSpc>
                <a:spcPct val="150000"/>
              </a:lnSpc>
              <a:buFont typeface="Arial" panose="020B0604020202020204" pitchFamily="34" charset="0"/>
              <a:buChar char="•"/>
            </a:pPr>
            <a:r>
              <a:rPr lang="en-ID" sz="1600"/>
              <a:t>Tulis dan jalankan kode dengan Python</a:t>
            </a:r>
          </a:p>
          <a:p>
            <a:pPr marL="285750" indent="-285750">
              <a:lnSpc>
                <a:spcPct val="150000"/>
              </a:lnSpc>
              <a:buFont typeface="Arial" panose="020B0604020202020204" pitchFamily="34" charset="0"/>
              <a:buChar char="•"/>
            </a:pPr>
            <a:r>
              <a:rPr lang="en-ID" sz="1600"/>
              <a:t>Mendokumentasikan kode yang mendukung persamaan matematika</a:t>
            </a:r>
          </a:p>
          <a:p>
            <a:pPr marL="285750" indent="-285750">
              <a:lnSpc>
                <a:spcPct val="150000"/>
              </a:lnSpc>
              <a:buFont typeface="Arial" panose="020B0604020202020204" pitchFamily="34" charset="0"/>
              <a:buChar char="•"/>
            </a:pPr>
            <a:r>
              <a:rPr lang="en-ID" sz="1600"/>
              <a:t>Buat / Unggah / Bagikan python notebook</a:t>
            </a:r>
          </a:p>
          <a:p>
            <a:pPr marL="285750" indent="-285750">
              <a:lnSpc>
                <a:spcPct val="150000"/>
              </a:lnSpc>
              <a:buFont typeface="Arial" panose="020B0604020202020204" pitchFamily="34" charset="0"/>
              <a:buChar char="•"/>
            </a:pPr>
            <a:r>
              <a:rPr lang="en-ID" sz="1600"/>
              <a:t>Impor / Simpan python notebook dari / ke Google Drive</a:t>
            </a:r>
          </a:p>
          <a:p>
            <a:pPr marL="285750" indent="-285750">
              <a:lnSpc>
                <a:spcPct val="150000"/>
              </a:lnSpc>
              <a:buFont typeface="Arial" panose="020B0604020202020204" pitchFamily="34" charset="0"/>
              <a:buChar char="•"/>
            </a:pPr>
            <a:r>
              <a:rPr lang="en-ID" sz="1600"/>
              <a:t>Impor / Publikasikan python notebook dari GitHub</a:t>
            </a:r>
          </a:p>
          <a:p>
            <a:pPr marL="285750" indent="-285750">
              <a:lnSpc>
                <a:spcPct val="150000"/>
              </a:lnSpc>
              <a:buFont typeface="Arial" panose="020B0604020202020204" pitchFamily="34" charset="0"/>
              <a:buChar char="•"/>
            </a:pPr>
            <a:r>
              <a:rPr lang="en-ID" sz="1600"/>
              <a:t>Mengimpor dataset eksternal, mis. dari Kaggle</a:t>
            </a:r>
          </a:p>
          <a:p>
            <a:pPr marL="285750" indent="-285750">
              <a:lnSpc>
                <a:spcPct val="150000"/>
              </a:lnSpc>
              <a:buFont typeface="Arial" panose="020B0604020202020204" pitchFamily="34" charset="0"/>
              <a:buChar char="•"/>
            </a:pPr>
            <a:r>
              <a:rPr lang="en-ID" sz="1600"/>
              <a:t>Mengintegrasikan PyTorch, TensorFlow, Keras, OpenCV</a:t>
            </a:r>
          </a:p>
          <a:p>
            <a:pPr marL="285750" indent="-285750">
              <a:lnSpc>
                <a:spcPct val="150000"/>
              </a:lnSpc>
              <a:buFont typeface="Arial" panose="020B0604020202020204" pitchFamily="34" charset="0"/>
              <a:buChar char="•"/>
            </a:pPr>
            <a:r>
              <a:rPr lang="en-ID" sz="1600"/>
              <a:t>Layanan Cloud gratis dengan GPU gratis</a:t>
            </a:r>
            <a:endParaRPr lang="en-ID" sz="1600">
              <a:solidFill>
                <a:schemeClr val="accent2">
                  <a:lumMod val="75000"/>
                </a:schemeClr>
              </a:solidFill>
            </a:endParaRPr>
          </a:p>
        </p:txBody>
      </p:sp>
    </p:spTree>
    <p:extLst>
      <p:ext uri="{BB962C8B-B14F-4D97-AF65-F5344CB8AC3E}">
        <p14:creationId xmlns:p14="http://schemas.microsoft.com/office/powerpoint/2010/main" val="345124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Hands-On di Google Colab</a:t>
            </a:r>
          </a:p>
        </p:txBody>
      </p:sp>
      <p:sp>
        <p:nvSpPr>
          <p:cNvPr id="11" name="Rectangle 10">
            <a:extLst>
              <a:ext uri="{FF2B5EF4-FFF2-40B4-BE49-F238E27FC236}">
                <a16:creationId xmlns:a16="http://schemas.microsoft.com/office/drawing/2014/main" id="{A3875983-7451-7F43-8BB4-C2893866B107}"/>
              </a:ext>
            </a:extLst>
          </p:cNvPr>
          <p:cNvSpPr/>
          <p:nvPr/>
        </p:nvSpPr>
        <p:spPr>
          <a:xfrm>
            <a:off x="2611353" y="2541460"/>
            <a:ext cx="7605543" cy="920252"/>
          </a:xfrm>
          <a:prstGeom prst="rect">
            <a:avLst/>
          </a:prstGeom>
        </p:spPr>
        <p:txBody>
          <a:bodyPr wrap="square">
            <a:spAutoFit/>
          </a:bodyPr>
          <a:lstStyle/>
          <a:p>
            <a:pPr>
              <a:lnSpc>
                <a:spcPct val="150000"/>
              </a:lnSpc>
            </a:pPr>
            <a:r>
              <a:rPr lang="en-ID" sz="4000">
                <a:solidFill>
                  <a:schemeClr val="accent2">
                    <a:lumMod val="75000"/>
                  </a:schemeClr>
                </a:solidFill>
                <a:hlinkClick r:id="rId2">
                  <a:extLst>
                    <a:ext uri="{A12FA001-AC4F-418D-AE19-62706E023703}">
                      <ahyp:hlinkClr xmlns:ahyp="http://schemas.microsoft.com/office/drawing/2018/hyperlinkcolor" val="tx"/>
                    </a:ext>
                  </a:extLst>
                </a:hlinkClick>
              </a:rPr>
              <a:t>https://colab.research.google.com</a:t>
            </a:r>
            <a:endParaRPr lang="en-ID" sz="4000">
              <a:solidFill>
                <a:schemeClr val="accent2">
                  <a:lumMod val="75000"/>
                </a:schemeClr>
              </a:solidFill>
            </a:endParaRPr>
          </a:p>
        </p:txBody>
      </p:sp>
    </p:spTree>
    <p:extLst>
      <p:ext uri="{BB962C8B-B14F-4D97-AF65-F5344CB8AC3E}">
        <p14:creationId xmlns:p14="http://schemas.microsoft.com/office/powerpoint/2010/main" val="9899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Overwiev</a:t>
            </a:r>
          </a:p>
        </p:txBody>
      </p:sp>
      <p:pic>
        <p:nvPicPr>
          <p:cNvPr id="4" name="Picture 3">
            <a:extLst>
              <a:ext uri="{FF2B5EF4-FFF2-40B4-BE49-F238E27FC236}">
                <a16:creationId xmlns:a16="http://schemas.microsoft.com/office/drawing/2014/main" id="{A12BD8F3-4ABB-4F48-8CA9-43D425B047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39087" y="2593204"/>
            <a:ext cx="4976884" cy="2690015"/>
          </a:xfrm>
          <a:prstGeom prst="rect">
            <a:avLst/>
          </a:prstGeom>
        </p:spPr>
      </p:pic>
      <p:pic>
        <p:nvPicPr>
          <p:cNvPr id="5" name="Picture 4">
            <a:extLst>
              <a:ext uri="{FF2B5EF4-FFF2-40B4-BE49-F238E27FC236}">
                <a16:creationId xmlns:a16="http://schemas.microsoft.com/office/drawing/2014/main" id="{11FCBBCD-81AD-7748-B524-F2672C49E1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77747" y="1829823"/>
            <a:ext cx="4718241" cy="4045523"/>
          </a:xfrm>
          <a:prstGeom prst="rect">
            <a:avLst/>
          </a:prstGeom>
        </p:spPr>
      </p:pic>
      <p:cxnSp>
        <p:nvCxnSpPr>
          <p:cNvPr id="10" name="Straight Connector 9">
            <a:extLst>
              <a:ext uri="{FF2B5EF4-FFF2-40B4-BE49-F238E27FC236}">
                <a16:creationId xmlns:a16="http://schemas.microsoft.com/office/drawing/2014/main" id="{2EC8CA5C-14BF-EC43-853D-A1A63972A8B3}"/>
              </a:ext>
            </a:extLst>
          </p:cNvPr>
          <p:cNvCxnSpPr/>
          <p:nvPr/>
        </p:nvCxnSpPr>
        <p:spPr>
          <a:xfrm>
            <a:off x="6412992" y="1426464"/>
            <a:ext cx="0" cy="466953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Syntax Dasar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D478C448-FE2E-0540-8B5D-F3B844EB3DDA}"/>
              </a:ext>
            </a:extLst>
          </p:cNvPr>
          <p:cNvSpPr/>
          <p:nvPr/>
        </p:nvSpPr>
        <p:spPr>
          <a:xfrm>
            <a:off x="1228843" y="1667416"/>
            <a:ext cx="9512309" cy="4370748"/>
          </a:xfrm>
          <a:prstGeom prst="rect">
            <a:avLst/>
          </a:prstGeom>
        </p:spPr>
        <p:txBody>
          <a:bodyPr wrap="square">
            <a:spAutoFit/>
          </a:bodyPr>
          <a:lstStyle/>
          <a:p>
            <a:pPr>
              <a:lnSpc>
                <a:spcPct val="150000"/>
              </a:lnSpc>
            </a:pPr>
            <a:r>
              <a:rPr lang="en-ID" sz="1600"/>
              <a:t>Semua perintah yang bisa dieksekusi oleh Python disebut statement. Misalnya, a = 1 adalah sebuah statement penugasan. Selain statement penugasan ada statement lain seperti statement if, statement for, dan lain sebagainya.</a:t>
            </a:r>
          </a:p>
          <a:p>
            <a:pPr>
              <a:lnSpc>
                <a:spcPct val="150000"/>
              </a:lnSpc>
            </a:pPr>
            <a:r>
              <a:rPr lang="en-ID" sz="1600">
                <a:solidFill>
                  <a:schemeClr val="accent2">
                    <a:lumMod val="75000"/>
                  </a:schemeClr>
                </a:solidFill>
              </a:rPr>
              <a:t>Statement Multibaris</a:t>
            </a:r>
          </a:p>
          <a:p>
            <a:pPr>
              <a:lnSpc>
                <a:spcPct val="150000"/>
              </a:lnSpc>
            </a:pPr>
            <a:r>
              <a:rPr lang="en-ID" sz="1400"/>
              <a:t>Di Python, akhir dari sebuah statement adalah karakter baris baru (newline). Kita dapat membuat sebuah statement terdiri dari beberapa baris dengan menggunakan tanda backslash ( \ ). Misalnya:</a:t>
            </a:r>
          </a:p>
          <a:p>
            <a:pPr>
              <a:lnSpc>
                <a:spcPct val="150000"/>
              </a:lnSpc>
            </a:pPr>
            <a:endParaRPr lang="en-ID" sz="1400"/>
          </a:p>
          <a:p>
            <a:pPr>
              <a:lnSpc>
                <a:spcPct val="150000"/>
              </a:lnSpc>
            </a:pPr>
            <a:endParaRPr lang="en-ID" sz="1400"/>
          </a:p>
          <a:p>
            <a:pPr>
              <a:lnSpc>
                <a:spcPct val="150000"/>
              </a:lnSpc>
            </a:pPr>
            <a:endParaRPr lang="en-ID" sz="1400"/>
          </a:p>
          <a:p>
            <a:pPr>
              <a:lnSpc>
                <a:spcPct val="150000"/>
              </a:lnSpc>
            </a:pPr>
            <a:r>
              <a:rPr lang="en-ID" sz="1400"/>
              <a:t>Statement yang ada di dalam tanda kurung [ ], { }, dan ( ) tidak memerlukan tanda \. Contohnya</a:t>
            </a:r>
          </a:p>
          <a:p>
            <a:pPr>
              <a:lnSpc>
                <a:spcPct val="150000"/>
              </a:lnSpc>
            </a:pPr>
            <a:endParaRPr lang="en-ID" sz="1100"/>
          </a:p>
          <a:p>
            <a:pPr>
              <a:lnSpc>
                <a:spcPct val="150000"/>
              </a:lnSpc>
            </a:pPr>
            <a:endParaRPr lang="en-ID" sz="1200">
              <a:solidFill>
                <a:schemeClr val="accent2">
                  <a:lumMod val="75000"/>
                </a:schemeClr>
              </a:solidFill>
            </a:endParaRPr>
          </a:p>
          <a:p>
            <a:pPr>
              <a:lnSpc>
                <a:spcPct val="150000"/>
              </a:lnSpc>
            </a:pPr>
            <a:endParaRPr lang="en-ID" sz="1600"/>
          </a:p>
        </p:txBody>
      </p:sp>
      <p:sp>
        <p:nvSpPr>
          <p:cNvPr id="2" name="TextBox 1">
            <a:extLst>
              <a:ext uri="{FF2B5EF4-FFF2-40B4-BE49-F238E27FC236}">
                <a16:creationId xmlns:a16="http://schemas.microsoft.com/office/drawing/2014/main" id="{7326AC6C-FDEF-B14B-A1F6-0BD4AC802370}"/>
              </a:ext>
            </a:extLst>
          </p:cNvPr>
          <p:cNvSpPr txBox="1"/>
          <p:nvPr/>
        </p:nvSpPr>
        <p:spPr>
          <a:xfrm>
            <a:off x="1316736" y="3913632"/>
            <a:ext cx="9192768" cy="738664"/>
          </a:xfrm>
          <a:prstGeom prst="rect">
            <a:avLst/>
          </a:prstGeom>
          <a:solidFill>
            <a:schemeClr val="accent4">
              <a:lumMod val="20000"/>
              <a:lumOff val="80000"/>
            </a:schemeClr>
          </a:solidFill>
        </p:spPr>
        <p:txBody>
          <a:bodyPr wrap="square" rtlCol="0">
            <a:spAutoFit/>
          </a:bodyPr>
          <a:lstStyle/>
          <a:p>
            <a:r>
              <a:rPr lang="en-US" sz="1400"/>
              <a:t>a = panjang1 + panjang2 + \</a:t>
            </a:r>
          </a:p>
          <a:p>
            <a:r>
              <a:rPr lang="en-US" sz="1400"/>
              <a:t>    panjang3 + \</a:t>
            </a:r>
          </a:p>
          <a:p>
            <a:r>
              <a:rPr lang="en-US" sz="1400"/>
              <a:t>    panjang4</a:t>
            </a:r>
          </a:p>
        </p:txBody>
      </p:sp>
      <p:sp>
        <p:nvSpPr>
          <p:cNvPr id="12" name="TextBox 11">
            <a:extLst>
              <a:ext uri="{FF2B5EF4-FFF2-40B4-BE49-F238E27FC236}">
                <a16:creationId xmlns:a16="http://schemas.microsoft.com/office/drawing/2014/main" id="{AC55817D-80BE-F344-A78F-577AD6F912F7}"/>
              </a:ext>
            </a:extLst>
          </p:cNvPr>
          <p:cNvSpPr txBox="1"/>
          <p:nvPr/>
        </p:nvSpPr>
        <p:spPr>
          <a:xfrm>
            <a:off x="1316736" y="5154216"/>
            <a:ext cx="9192768" cy="382028"/>
          </a:xfrm>
          <a:prstGeom prst="rect">
            <a:avLst/>
          </a:prstGeom>
          <a:solidFill>
            <a:schemeClr val="accent4">
              <a:lumMod val="20000"/>
              <a:lumOff val="80000"/>
            </a:schemeClr>
          </a:solidFill>
        </p:spPr>
        <p:txBody>
          <a:bodyPr wrap="square" rtlCol="0">
            <a:spAutoFit/>
          </a:bodyPr>
          <a:lstStyle/>
          <a:p>
            <a:pPr>
              <a:lnSpc>
                <a:spcPct val="150000"/>
              </a:lnSpc>
            </a:pPr>
            <a:r>
              <a:rPr lang="en-ID" sz="1400"/>
              <a:t>nama_bulan = ['Januari', 'Maret', 'Juni', 'September']</a:t>
            </a:r>
          </a:p>
        </p:txBody>
      </p:sp>
    </p:spTree>
    <p:extLst>
      <p:ext uri="{BB962C8B-B14F-4D97-AF65-F5344CB8AC3E}">
        <p14:creationId xmlns:p14="http://schemas.microsoft.com/office/powerpoint/2010/main" val="130175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Syntax Dasar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D478C448-FE2E-0540-8B5D-F3B844EB3DDA}"/>
              </a:ext>
            </a:extLst>
          </p:cNvPr>
          <p:cNvSpPr/>
          <p:nvPr/>
        </p:nvSpPr>
        <p:spPr>
          <a:xfrm>
            <a:off x="1228843" y="1667416"/>
            <a:ext cx="9512309" cy="3424335"/>
          </a:xfrm>
          <a:prstGeom prst="rect">
            <a:avLst/>
          </a:prstGeom>
        </p:spPr>
        <p:txBody>
          <a:bodyPr wrap="square">
            <a:spAutoFit/>
          </a:bodyPr>
          <a:lstStyle/>
          <a:p>
            <a:pPr>
              <a:lnSpc>
                <a:spcPct val="150000"/>
              </a:lnSpc>
            </a:pPr>
            <a:r>
              <a:rPr lang="en-ID" sz="1600">
                <a:solidFill>
                  <a:schemeClr val="accent2">
                    <a:lumMod val="75000"/>
                  </a:schemeClr>
                </a:solidFill>
              </a:rPr>
              <a:t>Baris dan Indentasi</a:t>
            </a:r>
          </a:p>
          <a:p>
            <a:pPr>
              <a:lnSpc>
                <a:spcPct val="150000"/>
              </a:lnSpc>
            </a:pPr>
            <a:r>
              <a:rPr lang="en-ID" sz="1200"/>
              <a:t>Python tidak menggunakan tanda { } untuk menandai blok / grup kode. Blok kode di python menggunakan tanda indentasi (spasi). Jumlah spasi untuk setiap baris yang ada dalam satu blok kode harus sama. Contoh yang benar adalah sebagai berikut</a:t>
            </a:r>
          </a:p>
          <a:p>
            <a:pPr>
              <a:lnSpc>
                <a:spcPct val="150000"/>
              </a:lnSpc>
            </a:pPr>
            <a:endParaRPr lang="en-ID" sz="1200"/>
          </a:p>
          <a:p>
            <a:pPr>
              <a:lnSpc>
                <a:spcPct val="150000"/>
              </a:lnSpc>
            </a:pPr>
            <a:endParaRPr lang="en-ID" sz="1200"/>
          </a:p>
          <a:p>
            <a:pPr>
              <a:lnSpc>
                <a:spcPct val="150000"/>
              </a:lnSpc>
            </a:pPr>
            <a:endParaRPr lang="en-ID" sz="1200"/>
          </a:p>
          <a:p>
            <a:pPr>
              <a:lnSpc>
                <a:spcPct val="150000"/>
              </a:lnSpc>
            </a:pPr>
            <a:endParaRPr lang="en-ID" sz="1200"/>
          </a:p>
          <a:p>
            <a:pPr>
              <a:lnSpc>
                <a:spcPct val="150000"/>
              </a:lnSpc>
            </a:pPr>
            <a:endParaRPr lang="en-ID" sz="1200"/>
          </a:p>
          <a:p>
            <a:pPr>
              <a:lnSpc>
                <a:spcPct val="150000"/>
              </a:lnSpc>
            </a:pPr>
            <a:r>
              <a:rPr lang="en-ID" sz="1400"/>
              <a:t>Bila indentasi dalam satu grup kode tidak sama, python akan menampilkan sintaks error.</a:t>
            </a:r>
            <a:endParaRPr lang="en-ID" sz="700"/>
          </a:p>
          <a:p>
            <a:pPr>
              <a:lnSpc>
                <a:spcPct val="150000"/>
              </a:lnSpc>
            </a:pPr>
            <a:endParaRPr lang="en-ID" sz="1200">
              <a:solidFill>
                <a:schemeClr val="accent2">
                  <a:lumMod val="75000"/>
                </a:schemeClr>
              </a:solidFill>
            </a:endParaRPr>
          </a:p>
          <a:p>
            <a:pPr>
              <a:lnSpc>
                <a:spcPct val="150000"/>
              </a:lnSpc>
            </a:pPr>
            <a:endParaRPr lang="en-ID" sz="1600"/>
          </a:p>
        </p:txBody>
      </p:sp>
      <p:sp>
        <p:nvSpPr>
          <p:cNvPr id="2" name="TextBox 1">
            <a:extLst>
              <a:ext uri="{FF2B5EF4-FFF2-40B4-BE49-F238E27FC236}">
                <a16:creationId xmlns:a16="http://schemas.microsoft.com/office/drawing/2014/main" id="{7326AC6C-FDEF-B14B-A1F6-0BD4AC802370}"/>
              </a:ext>
            </a:extLst>
          </p:cNvPr>
          <p:cNvSpPr txBox="1"/>
          <p:nvPr/>
        </p:nvSpPr>
        <p:spPr>
          <a:xfrm>
            <a:off x="1316736" y="2690336"/>
            <a:ext cx="9192768" cy="1200329"/>
          </a:xfrm>
          <a:prstGeom prst="rect">
            <a:avLst/>
          </a:prstGeom>
          <a:solidFill>
            <a:schemeClr val="accent4">
              <a:lumMod val="20000"/>
              <a:lumOff val="80000"/>
            </a:schemeClr>
          </a:solidFill>
        </p:spPr>
        <p:txBody>
          <a:bodyPr wrap="square" rtlCol="0">
            <a:spAutoFit/>
          </a:bodyPr>
          <a:lstStyle/>
          <a:p>
            <a:r>
              <a:rPr lang="en-ID" sz="1200"/>
              <a:t>if nilai &lt;= 5:</a:t>
            </a:r>
          </a:p>
          <a:p>
            <a:pPr marL="180975"/>
            <a:r>
              <a:rPr lang="en-ID" sz="1200"/>
              <a:t>print("Nilai merah")</a:t>
            </a:r>
          </a:p>
          <a:p>
            <a:pPr marL="180975"/>
            <a:r>
              <a:rPr lang="en-ID" sz="1200"/>
              <a:t>print("Tidak lulus")</a:t>
            </a:r>
          </a:p>
          <a:p>
            <a:r>
              <a:rPr lang="en-ID" sz="1200"/>
              <a:t>else:</a:t>
            </a:r>
          </a:p>
          <a:p>
            <a:pPr marL="228600"/>
            <a:r>
              <a:rPr lang="en-ID" sz="1200"/>
              <a:t>print("Nilai biru")</a:t>
            </a:r>
          </a:p>
          <a:p>
            <a:pPr marL="228600"/>
            <a:r>
              <a:rPr lang="en-ID" sz="1200"/>
              <a:t>print("Lulus")</a:t>
            </a:r>
          </a:p>
        </p:txBody>
      </p:sp>
      <p:sp>
        <p:nvSpPr>
          <p:cNvPr id="12" name="TextBox 11">
            <a:extLst>
              <a:ext uri="{FF2B5EF4-FFF2-40B4-BE49-F238E27FC236}">
                <a16:creationId xmlns:a16="http://schemas.microsoft.com/office/drawing/2014/main" id="{AC55817D-80BE-F344-A78F-577AD6F912F7}"/>
              </a:ext>
            </a:extLst>
          </p:cNvPr>
          <p:cNvSpPr txBox="1"/>
          <p:nvPr/>
        </p:nvSpPr>
        <p:spPr>
          <a:xfrm>
            <a:off x="1295297" y="4374506"/>
            <a:ext cx="9192768" cy="1615827"/>
          </a:xfrm>
          <a:prstGeom prst="rect">
            <a:avLst/>
          </a:prstGeom>
          <a:solidFill>
            <a:schemeClr val="accent4">
              <a:lumMod val="20000"/>
              <a:lumOff val="80000"/>
            </a:schemeClr>
          </a:solidFill>
        </p:spPr>
        <p:txBody>
          <a:bodyPr wrap="square" rtlCol="0">
            <a:spAutoFit/>
          </a:bodyPr>
          <a:lstStyle/>
          <a:p>
            <a:r>
              <a:rPr lang="en-ID" sz="1100"/>
              <a:t>if True:</a:t>
            </a:r>
          </a:p>
          <a:p>
            <a:pPr marL="144463"/>
            <a:r>
              <a:rPr lang="en-ID" sz="1100"/>
              <a:t>print ("Jawab")</a:t>
            </a:r>
          </a:p>
          <a:p>
            <a:pPr marL="277813"/>
            <a:r>
              <a:rPr lang="en-ID" sz="1100"/>
              <a:t>print ("Benar")</a:t>
            </a:r>
          </a:p>
          <a:p>
            <a:br>
              <a:rPr lang="en-ID" sz="1100"/>
            </a:br>
            <a:r>
              <a:rPr lang="en-ID" sz="1100"/>
              <a:t>else:</a:t>
            </a:r>
          </a:p>
          <a:p>
            <a:pPr marL="180975" indent="-36513"/>
            <a:r>
              <a:rPr lang="en-ID" sz="1100"/>
              <a:t>print ("Jawab")</a:t>
            </a:r>
          </a:p>
          <a:p>
            <a:pPr marL="180975" indent="-36513"/>
            <a:r>
              <a:rPr lang="en-ID" sz="1100"/>
              <a:t>print ("Salah")</a:t>
            </a:r>
          </a:p>
          <a:p>
            <a:pPr marL="277813"/>
            <a:endParaRPr lang="en-ID" sz="1100"/>
          </a:p>
          <a:p>
            <a:r>
              <a:rPr lang="en-ID" sz="1100"/>
              <a:t>SyntaxError: unexpected indent</a:t>
            </a:r>
          </a:p>
        </p:txBody>
      </p:sp>
    </p:spTree>
    <p:extLst>
      <p:ext uri="{BB962C8B-B14F-4D97-AF65-F5344CB8AC3E}">
        <p14:creationId xmlns:p14="http://schemas.microsoft.com/office/powerpoint/2010/main" val="3559419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Syntax Dasar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D478C448-FE2E-0540-8B5D-F3B844EB3DDA}"/>
              </a:ext>
            </a:extLst>
          </p:cNvPr>
          <p:cNvSpPr/>
          <p:nvPr/>
        </p:nvSpPr>
        <p:spPr>
          <a:xfrm>
            <a:off x="1228843" y="1667416"/>
            <a:ext cx="9512309" cy="4863191"/>
          </a:xfrm>
          <a:prstGeom prst="rect">
            <a:avLst/>
          </a:prstGeom>
        </p:spPr>
        <p:txBody>
          <a:bodyPr wrap="square">
            <a:spAutoFit/>
          </a:bodyPr>
          <a:lstStyle/>
          <a:p>
            <a:pPr>
              <a:lnSpc>
                <a:spcPct val="150000"/>
              </a:lnSpc>
            </a:pPr>
            <a:r>
              <a:rPr lang="en-ID" sz="1600">
                <a:solidFill>
                  <a:schemeClr val="accent2">
                    <a:lumMod val="75000"/>
                  </a:schemeClr>
                </a:solidFill>
              </a:rPr>
              <a:t>Tanda Kutip di Python</a:t>
            </a:r>
          </a:p>
          <a:p>
            <a:r>
              <a:rPr lang="en-ID" sz="1400"/>
              <a:t>Python menggunakan tanda kutip tunggal (‘), ganda (“), maupun triple (”’ atau “””) untuk menandai string, sepanjang stringnya diawali oleh tanda kutip yang sama di awal dan akhir string.</a:t>
            </a:r>
          </a:p>
          <a:p>
            <a:endParaRPr lang="en-ID" sz="1400"/>
          </a:p>
          <a:p>
            <a:r>
              <a:rPr lang="en-ID" sz="1400"/>
              <a:t>Tanda kutip tiga digunakan untuk string multibaris. Ketiga contoh berikut, semuanya adalah benar,</a:t>
            </a:r>
          </a:p>
          <a:p>
            <a:endParaRPr lang="en-ID" sz="1400"/>
          </a:p>
          <a:p>
            <a:endParaRPr lang="en-ID" sz="1400"/>
          </a:p>
          <a:p>
            <a:endParaRPr lang="en-ID" sz="1400"/>
          </a:p>
          <a:p>
            <a:endParaRPr lang="en-ID" sz="1400"/>
          </a:p>
          <a:p>
            <a:endParaRPr lang="en-ID" sz="1400"/>
          </a:p>
          <a:p>
            <a:r>
              <a:rPr lang="en-ID" sz="1600">
                <a:solidFill>
                  <a:schemeClr val="accent2">
                    <a:lumMod val="75000"/>
                  </a:schemeClr>
                </a:solidFill>
              </a:rPr>
              <a:t>Komentar di Python</a:t>
            </a:r>
          </a:p>
          <a:p>
            <a:endParaRPr lang="en-ID" sz="1400"/>
          </a:p>
          <a:p>
            <a:pPr>
              <a:lnSpc>
                <a:spcPct val="150000"/>
              </a:lnSpc>
            </a:pPr>
            <a:endParaRPr lang="en-ID" sz="1200"/>
          </a:p>
          <a:p>
            <a:pPr>
              <a:lnSpc>
                <a:spcPct val="150000"/>
              </a:lnSpc>
            </a:pPr>
            <a:endParaRPr lang="en-ID" sz="1200"/>
          </a:p>
          <a:p>
            <a:pPr>
              <a:lnSpc>
                <a:spcPct val="150000"/>
              </a:lnSpc>
            </a:pPr>
            <a:endParaRPr lang="en-ID" sz="1200"/>
          </a:p>
          <a:p>
            <a:pPr>
              <a:lnSpc>
                <a:spcPct val="150000"/>
              </a:lnSpc>
            </a:pPr>
            <a:endParaRPr lang="en-ID" sz="1200"/>
          </a:p>
          <a:p>
            <a:pPr>
              <a:lnSpc>
                <a:spcPct val="150000"/>
              </a:lnSpc>
            </a:pPr>
            <a:endParaRPr lang="en-ID" sz="700"/>
          </a:p>
          <a:p>
            <a:pPr>
              <a:lnSpc>
                <a:spcPct val="150000"/>
              </a:lnSpc>
            </a:pPr>
            <a:endParaRPr lang="en-ID" sz="1200">
              <a:solidFill>
                <a:schemeClr val="accent2">
                  <a:lumMod val="75000"/>
                </a:schemeClr>
              </a:solidFill>
            </a:endParaRPr>
          </a:p>
          <a:p>
            <a:pPr>
              <a:lnSpc>
                <a:spcPct val="150000"/>
              </a:lnSpc>
            </a:pPr>
            <a:endParaRPr lang="en-ID" sz="1600"/>
          </a:p>
        </p:txBody>
      </p:sp>
      <p:sp>
        <p:nvSpPr>
          <p:cNvPr id="2" name="TextBox 1">
            <a:extLst>
              <a:ext uri="{FF2B5EF4-FFF2-40B4-BE49-F238E27FC236}">
                <a16:creationId xmlns:a16="http://schemas.microsoft.com/office/drawing/2014/main" id="{7326AC6C-FDEF-B14B-A1F6-0BD4AC802370}"/>
              </a:ext>
            </a:extLst>
          </p:cNvPr>
          <p:cNvSpPr txBox="1"/>
          <p:nvPr/>
        </p:nvSpPr>
        <p:spPr>
          <a:xfrm>
            <a:off x="1228843" y="3013501"/>
            <a:ext cx="9192768" cy="830997"/>
          </a:xfrm>
          <a:prstGeom prst="rect">
            <a:avLst/>
          </a:prstGeom>
          <a:solidFill>
            <a:schemeClr val="accent4">
              <a:lumMod val="20000"/>
              <a:lumOff val="80000"/>
            </a:schemeClr>
          </a:solidFill>
        </p:spPr>
        <p:txBody>
          <a:bodyPr wrap="square" rtlCol="0">
            <a:spAutoFit/>
          </a:bodyPr>
          <a:lstStyle/>
          <a:p>
            <a:r>
              <a:rPr lang="en-ID" sz="1200"/>
              <a:t>kata = 'kata’ </a:t>
            </a:r>
          </a:p>
          <a:p>
            <a:r>
              <a:rPr lang="en-ID" sz="1200"/>
              <a:t>kalimat = "Ini adalah kalimat’ </a:t>
            </a:r>
          </a:p>
          <a:p>
            <a:r>
              <a:rPr lang="en-ID" sz="1200"/>
              <a:t>paragraf = """Ini adalah paragraf. Paragraf </a:t>
            </a:r>
          </a:p>
          <a:p>
            <a:r>
              <a:rPr lang="en-ID" sz="1200"/>
              <a:t>	terdiri dari beberapa baris."""</a:t>
            </a:r>
          </a:p>
        </p:txBody>
      </p:sp>
      <p:sp>
        <p:nvSpPr>
          <p:cNvPr id="10" name="TextBox 9">
            <a:extLst>
              <a:ext uri="{FF2B5EF4-FFF2-40B4-BE49-F238E27FC236}">
                <a16:creationId xmlns:a16="http://schemas.microsoft.com/office/drawing/2014/main" id="{F02C3A34-EA29-034C-9F99-1C7D9D229286}"/>
              </a:ext>
            </a:extLst>
          </p:cNvPr>
          <p:cNvSpPr txBox="1"/>
          <p:nvPr/>
        </p:nvSpPr>
        <p:spPr>
          <a:xfrm>
            <a:off x="1228843" y="4356555"/>
            <a:ext cx="9192768" cy="461665"/>
          </a:xfrm>
          <a:prstGeom prst="rect">
            <a:avLst/>
          </a:prstGeom>
          <a:solidFill>
            <a:schemeClr val="accent4">
              <a:lumMod val="20000"/>
              <a:lumOff val="80000"/>
            </a:schemeClr>
          </a:solidFill>
        </p:spPr>
        <p:txBody>
          <a:bodyPr wrap="square" rtlCol="0">
            <a:spAutoFit/>
          </a:bodyPr>
          <a:lstStyle/>
          <a:p>
            <a:r>
              <a:rPr lang="en-ID" sz="1200"/>
              <a:t># Komentar pertama </a:t>
            </a:r>
          </a:p>
          <a:p>
            <a:r>
              <a:rPr lang="en-ID" sz="1200"/>
              <a:t>print("Hello World!")</a:t>
            </a:r>
          </a:p>
        </p:txBody>
      </p:sp>
    </p:spTree>
    <p:extLst>
      <p:ext uri="{BB962C8B-B14F-4D97-AF65-F5344CB8AC3E}">
        <p14:creationId xmlns:p14="http://schemas.microsoft.com/office/powerpoint/2010/main" val="478605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pic>
        <p:nvPicPr>
          <p:cNvPr id="4" name="Picture 3" descr="A screenshot of a cell phone&#10;&#10;Description automatically generated">
            <a:extLst>
              <a:ext uri="{FF2B5EF4-FFF2-40B4-BE49-F238E27FC236}">
                <a16:creationId xmlns:a16="http://schemas.microsoft.com/office/drawing/2014/main" id="{43F25645-97F9-D141-BDD3-358C1A7658D3}"/>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62789" y="1693148"/>
            <a:ext cx="5798838" cy="4863600"/>
          </a:xfrm>
          <a:prstGeom prst="rect">
            <a:avLst/>
          </a:prstGeom>
        </p:spPr>
      </p:pic>
    </p:spTree>
    <p:extLst>
      <p:ext uri="{BB962C8B-B14F-4D97-AF65-F5344CB8AC3E}">
        <p14:creationId xmlns:p14="http://schemas.microsoft.com/office/powerpoint/2010/main" val="2373593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9512309" cy="3262753"/>
          </a:xfrm>
          <a:prstGeom prst="rect">
            <a:avLst/>
          </a:prstGeom>
        </p:spPr>
        <p:txBody>
          <a:bodyPr wrap="square">
            <a:spAutoFit/>
          </a:bodyPr>
          <a:lstStyle/>
          <a:p>
            <a:pPr>
              <a:lnSpc>
                <a:spcPct val="150000"/>
              </a:lnSpc>
            </a:pPr>
            <a:r>
              <a:rPr lang="en-ID" sz="1600">
                <a:solidFill>
                  <a:schemeClr val="accent2">
                    <a:lumMod val="75000"/>
                  </a:schemeClr>
                </a:solidFill>
              </a:rPr>
              <a:t>Bilangan</a:t>
            </a:r>
          </a:p>
          <a:p>
            <a:pPr algn="just">
              <a:lnSpc>
                <a:spcPct val="150000"/>
              </a:lnSpc>
            </a:pPr>
            <a:r>
              <a:rPr lang="en-ID" sz="1400"/>
              <a:t>Tipe data </a:t>
            </a:r>
            <a:r>
              <a:rPr lang="en-ID" sz="1400">
                <a:hlinkClick r:id="rId2"/>
              </a:rPr>
              <a:t>bilangan</a:t>
            </a:r>
            <a:r>
              <a:rPr lang="en-ID" sz="1400"/>
              <a:t> yang umum ada 2 yaitu, </a:t>
            </a:r>
            <a:r>
              <a:rPr lang="en-ID" sz="1400">
                <a:hlinkClick r:id="rId3"/>
              </a:rPr>
              <a:t>integer</a:t>
            </a:r>
            <a:r>
              <a:rPr lang="en-ID" sz="1400"/>
              <a:t> dan </a:t>
            </a:r>
            <a:r>
              <a:rPr lang="en-ID" sz="1400">
                <a:hlinkClick r:id="rId2"/>
              </a:rPr>
              <a:t>float</a:t>
            </a:r>
            <a:r>
              <a:rPr lang="en-ID" sz="1400"/>
              <a:t>. Integer adalah bilangan bulat, sedangkan float adalah bilangan pecahan. Selain itu ada tipe bilangan lain, yaitu bilangan </a:t>
            </a:r>
            <a:r>
              <a:rPr lang="en-ID" sz="1400">
                <a:hlinkClick r:id="rId2"/>
              </a:rPr>
              <a:t>kompleks</a:t>
            </a:r>
            <a:r>
              <a:rPr lang="en-ID" sz="1400"/>
              <a:t> yaitu bilangan yang memiliki bagian real dan imajiner. Integer, float, dan kompleks masing-masing di Python diwakili oleh kelas int, float, dan complex.</a:t>
            </a:r>
            <a:endParaRPr lang="en-ID" sz="1100"/>
          </a:p>
          <a:p>
            <a:pPr>
              <a:lnSpc>
                <a:spcPct val="150000"/>
              </a:lnSpc>
            </a:pPr>
            <a:endParaRPr lang="en-ID" sz="1100"/>
          </a:p>
          <a:p>
            <a:pPr>
              <a:lnSpc>
                <a:spcPct val="150000"/>
              </a:lnSpc>
            </a:pPr>
            <a:r>
              <a:rPr lang="en-ID" sz="1400"/>
              <a:t>Tipe data integer di Python panjangnya bisa berapa saja. Panjangnya hanya dibatasi oleh besar memori yang tersedia. Tipe data float akurat sampai 17 angka di belakang koma. Berikut contoh panjang bilangan menggunakan mode interaktif di IDLE. Perhatikan bagaimana bilangan float terpotong panjangnya.</a:t>
            </a:r>
            <a:endParaRPr lang="en-ID" sz="1000"/>
          </a:p>
          <a:p>
            <a:pPr>
              <a:lnSpc>
                <a:spcPct val="150000"/>
              </a:lnSpc>
            </a:pPr>
            <a:endParaRPr lang="en-ID" sz="1200">
              <a:solidFill>
                <a:schemeClr val="accent2">
                  <a:lumMod val="75000"/>
                </a:schemeClr>
              </a:solidFill>
            </a:endParaRPr>
          </a:p>
          <a:p>
            <a:pPr>
              <a:lnSpc>
                <a:spcPct val="150000"/>
              </a:lnSpc>
            </a:pPr>
            <a:endParaRPr lang="en-ID" sz="1600"/>
          </a:p>
        </p:txBody>
      </p:sp>
      <p:sp>
        <p:nvSpPr>
          <p:cNvPr id="10" name="TextBox 9">
            <a:extLst>
              <a:ext uri="{FF2B5EF4-FFF2-40B4-BE49-F238E27FC236}">
                <a16:creationId xmlns:a16="http://schemas.microsoft.com/office/drawing/2014/main" id="{1FE90B20-D13E-204B-A81E-9A09E4B540C3}"/>
              </a:ext>
            </a:extLst>
          </p:cNvPr>
          <p:cNvSpPr txBox="1"/>
          <p:nvPr/>
        </p:nvSpPr>
        <p:spPr>
          <a:xfrm>
            <a:off x="1228843" y="4313421"/>
            <a:ext cx="9192768" cy="1754326"/>
          </a:xfrm>
          <a:prstGeom prst="rect">
            <a:avLst/>
          </a:prstGeom>
          <a:solidFill>
            <a:schemeClr val="accent4">
              <a:lumMod val="20000"/>
              <a:lumOff val="80000"/>
            </a:schemeClr>
          </a:solidFill>
        </p:spPr>
        <p:txBody>
          <a:bodyPr wrap="square" rtlCol="0">
            <a:spAutoFit/>
          </a:bodyPr>
          <a:lstStyle/>
          <a:p>
            <a:r>
              <a:rPr lang="en-ID" sz="1200"/>
              <a:t>&gt;&gt;&gt; a = 1234567899999999999999999999 </a:t>
            </a:r>
          </a:p>
          <a:p>
            <a:r>
              <a:rPr lang="en-ID" sz="1200"/>
              <a:t>&gt;&gt;&gt; a </a:t>
            </a:r>
          </a:p>
          <a:p>
            <a:r>
              <a:rPr lang="en-ID" sz="1200"/>
              <a:t>1234567899999999999999999999 </a:t>
            </a:r>
          </a:p>
          <a:p>
            <a:r>
              <a:rPr lang="en-ID" sz="1200"/>
              <a:t>&gt;&gt;&gt; b = 0.123456789123456789 </a:t>
            </a:r>
          </a:p>
          <a:p>
            <a:r>
              <a:rPr lang="en-ID" sz="1200"/>
              <a:t>&gt;&gt;&gt; b </a:t>
            </a:r>
          </a:p>
          <a:p>
            <a:r>
              <a:rPr lang="en-ID" sz="1200"/>
              <a:t>0.12345678912345678 </a:t>
            </a:r>
          </a:p>
          <a:p>
            <a:r>
              <a:rPr lang="en-ID" sz="1200"/>
              <a:t>&gt;&gt;&gt; c = 1+4j </a:t>
            </a:r>
          </a:p>
          <a:p>
            <a:r>
              <a:rPr lang="en-ID" sz="1200"/>
              <a:t>&gt;&gt;&gt; c </a:t>
            </a:r>
          </a:p>
          <a:p>
            <a:r>
              <a:rPr lang="en-ID" sz="1200"/>
              <a:t>(1+4j)</a:t>
            </a:r>
          </a:p>
        </p:txBody>
      </p:sp>
    </p:spTree>
    <p:extLst>
      <p:ext uri="{BB962C8B-B14F-4D97-AF65-F5344CB8AC3E}">
        <p14:creationId xmlns:p14="http://schemas.microsoft.com/office/powerpoint/2010/main" val="3616927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9512309" cy="3870611"/>
          </a:xfrm>
          <a:prstGeom prst="rect">
            <a:avLst/>
          </a:prstGeom>
        </p:spPr>
        <p:txBody>
          <a:bodyPr wrap="square">
            <a:spAutoFit/>
          </a:bodyPr>
          <a:lstStyle/>
          <a:p>
            <a:pPr>
              <a:lnSpc>
                <a:spcPct val="150000"/>
              </a:lnSpc>
            </a:pPr>
            <a:r>
              <a:rPr lang="en-ID" sz="1600">
                <a:solidFill>
                  <a:schemeClr val="accent2">
                    <a:lumMod val="75000"/>
                  </a:schemeClr>
                </a:solidFill>
              </a:rPr>
              <a:t>String</a:t>
            </a:r>
          </a:p>
          <a:p>
            <a:pPr algn="just"/>
            <a:r>
              <a:rPr lang="en-ID" sz="1400"/>
              <a:t>String adalah satu atau serangkaian karakter yang diletakkan diantara tanda kutip, baik tanda kutip tunggal ( ‘ ) maupun ganda ( ” ). Huruf, angka, maupun karakter lainnya yang digabung menjadi teks adalah contoh string.</a:t>
            </a:r>
          </a:p>
          <a:p>
            <a:pPr algn="just"/>
            <a:endParaRPr lang="en-ID" sz="1400"/>
          </a:p>
          <a:p>
            <a:pPr algn="just"/>
            <a:r>
              <a:rPr lang="en-ID" sz="1400"/>
              <a:t>String adalah tipe data yang anggotanya berurut dan memiliki indeks. Indeks dimulai dari angka 0 bila dimulai dari depan dan -1 bila diindeks dari belakang. Tiap karakter bisa diakses menggunakan indeksnya dengan formatnamastring[indeks] . Pada string juga bisa dilakukan slicing atau mengakses sekelompok substring dengan format namastring[awal:akhir]. Untuk jelasnya bisa diperhatikan contoh berikut.</a:t>
            </a:r>
          </a:p>
          <a:p>
            <a:pPr algn="just"/>
            <a:endParaRPr lang="en-ID" sz="1400"/>
          </a:p>
          <a:p>
            <a:pPr algn="just"/>
            <a:endParaRPr lang="en-ID" sz="1400"/>
          </a:p>
          <a:p>
            <a:pPr algn="just"/>
            <a:endParaRPr lang="en-ID" sz="1400"/>
          </a:p>
          <a:p>
            <a:pPr algn="just"/>
            <a:endParaRPr lang="en-ID" sz="1400"/>
          </a:p>
          <a:p>
            <a:pPr algn="just"/>
            <a:endParaRPr lang="en-ID" sz="1400"/>
          </a:p>
          <a:p>
            <a:pPr algn="just"/>
            <a:endParaRPr lang="en-ID" sz="1400"/>
          </a:p>
          <a:p>
            <a:pPr>
              <a:lnSpc>
                <a:spcPct val="150000"/>
              </a:lnSpc>
            </a:pPr>
            <a:endParaRPr lang="en-ID" sz="1200">
              <a:solidFill>
                <a:schemeClr val="accent2">
                  <a:lumMod val="75000"/>
                </a:schemeClr>
              </a:solidFill>
            </a:endParaRPr>
          </a:p>
          <a:p>
            <a:pPr>
              <a:lnSpc>
                <a:spcPct val="150000"/>
              </a:lnSpc>
            </a:pPr>
            <a:endParaRPr lang="en-ID" sz="1600"/>
          </a:p>
        </p:txBody>
      </p:sp>
      <p:sp>
        <p:nvSpPr>
          <p:cNvPr id="10" name="TextBox 9">
            <a:extLst>
              <a:ext uri="{FF2B5EF4-FFF2-40B4-BE49-F238E27FC236}">
                <a16:creationId xmlns:a16="http://schemas.microsoft.com/office/drawing/2014/main" id="{1FE90B20-D13E-204B-A81E-9A09E4B540C3}"/>
              </a:ext>
            </a:extLst>
          </p:cNvPr>
          <p:cNvSpPr txBox="1"/>
          <p:nvPr/>
        </p:nvSpPr>
        <p:spPr>
          <a:xfrm>
            <a:off x="1305614" y="3648539"/>
            <a:ext cx="9303762" cy="338554"/>
          </a:xfrm>
          <a:prstGeom prst="rect">
            <a:avLst/>
          </a:prstGeom>
          <a:solidFill>
            <a:schemeClr val="accent4">
              <a:lumMod val="20000"/>
              <a:lumOff val="80000"/>
            </a:schemeClr>
          </a:solidFill>
        </p:spPr>
        <p:txBody>
          <a:bodyPr wrap="square" rtlCol="0">
            <a:spAutoFit/>
          </a:bodyPr>
          <a:lstStyle/>
          <a:p>
            <a:r>
              <a:rPr lang="en-ID" sz="1600"/>
              <a:t>kalimat = "Nama saya Umar"</a:t>
            </a:r>
          </a:p>
        </p:txBody>
      </p:sp>
    </p:spTree>
    <p:extLst>
      <p:ext uri="{BB962C8B-B14F-4D97-AF65-F5344CB8AC3E}">
        <p14:creationId xmlns:p14="http://schemas.microsoft.com/office/powerpoint/2010/main" val="2443938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9512309" cy="5701882"/>
          </a:xfrm>
          <a:prstGeom prst="rect">
            <a:avLst/>
          </a:prstGeom>
        </p:spPr>
        <p:txBody>
          <a:bodyPr wrap="square">
            <a:spAutoFit/>
          </a:bodyPr>
          <a:lstStyle/>
          <a:p>
            <a:pPr>
              <a:lnSpc>
                <a:spcPct val="150000"/>
              </a:lnSpc>
            </a:pPr>
            <a:r>
              <a:rPr lang="en-ID" sz="1600">
                <a:solidFill>
                  <a:schemeClr val="accent2">
                    <a:lumMod val="75000"/>
                  </a:schemeClr>
                </a:solidFill>
              </a:rPr>
              <a:t>List </a:t>
            </a:r>
          </a:p>
          <a:p>
            <a:r>
              <a:rPr lang="en-ID" sz="1400"/>
              <a:t>List adalah tipe data yang berisi item yang berurut. Seperti halnya tipe data string, tiap item (anggota) list memiliki indeks sesuai dengan urutannya. Indeks dimulai dari 0 dan bukan dari 1.</a:t>
            </a:r>
          </a:p>
          <a:p>
            <a:endParaRPr lang="en-ID" sz="1400"/>
          </a:p>
          <a:p>
            <a:r>
              <a:rPr lang="en-ID" sz="1400"/>
              <a:t>List bisa berisi anggota dengan tipe yang sama maupun berbeda. Untuk mendeklarasikan list, digunakan tanda kurung [ ] dan masing-masing anggotanya dipisahkan oleh tanda koma.</a:t>
            </a:r>
          </a:p>
          <a:p>
            <a:pPr algn="just"/>
            <a:endParaRPr lang="en-ID" sz="1400"/>
          </a:p>
          <a:p>
            <a:pPr algn="just"/>
            <a:endParaRPr lang="en-ID" sz="1400"/>
          </a:p>
          <a:p>
            <a:pPr algn="just"/>
            <a:endParaRPr lang="en-ID" sz="1400"/>
          </a:p>
          <a:p>
            <a:pPr>
              <a:lnSpc>
                <a:spcPct val="150000"/>
              </a:lnSpc>
            </a:pPr>
            <a:r>
              <a:rPr lang="en-ID" sz="1600">
                <a:solidFill>
                  <a:schemeClr val="accent2">
                    <a:lumMod val="75000"/>
                  </a:schemeClr>
                </a:solidFill>
              </a:rPr>
              <a:t>Tuple</a:t>
            </a:r>
          </a:p>
          <a:p>
            <a:r>
              <a:rPr lang="en-ID" sz="1400"/>
              <a:t>Tuple adalah jenis data lain yang mirip dengan list. Perbedaannya dengan list adalah anggotanya tidak bisa diubah (immutable). List bersifat mutable, sedangkan tuple bersifat immutable. Sekali tuple dibuat, maka isinya tidak bisa dimodifikasi lagi.</a:t>
            </a:r>
          </a:p>
          <a:p>
            <a:endParaRPr lang="en-ID" sz="1400"/>
          </a:p>
          <a:p>
            <a:r>
              <a:rPr lang="en-ID" sz="1400"/>
              <a:t>Tuple dideklarasikan dengan menggunakan tanda kurung ( ). dan anggotanya dipisahkan oleh tanda koma. Tuple berguna untuk data yang dimaksudkan tidak diubah isinya. Misalnya tuple komposisi warna untuk putih adalah (255,255,255). Seperti halnya list, kita bisa mengakses anggota tuple dengan menggunakan indeksnya.</a:t>
            </a:r>
          </a:p>
          <a:p>
            <a:endParaRPr lang="en-ID" sz="1100"/>
          </a:p>
          <a:p>
            <a:pPr algn="just"/>
            <a:endParaRPr lang="en-ID" sz="1400"/>
          </a:p>
          <a:p>
            <a:pPr algn="just"/>
            <a:endParaRPr lang="en-ID" sz="1400"/>
          </a:p>
          <a:p>
            <a:pPr algn="just"/>
            <a:endParaRPr lang="en-ID" sz="1400"/>
          </a:p>
          <a:p>
            <a:pPr algn="just"/>
            <a:endParaRPr lang="en-ID" sz="1400"/>
          </a:p>
          <a:p>
            <a:pPr>
              <a:lnSpc>
                <a:spcPct val="150000"/>
              </a:lnSpc>
            </a:pPr>
            <a:endParaRPr lang="en-ID" sz="1200">
              <a:solidFill>
                <a:schemeClr val="accent2">
                  <a:lumMod val="75000"/>
                </a:schemeClr>
              </a:solidFill>
            </a:endParaRPr>
          </a:p>
          <a:p>
            <a:pPr>
              <a:lnSpc>
                <a:spcPct val="150000"/>
              </a:lnSpc>
            </a:pPr>
            <a:endParaRPr lang="en-ID" sz="1600"/>
          </a:p>
        </p:txBody>
      </p:sp>
      <p:sp>
        <p:nvSpPr>
          <p:cNvPr id="10" name="TextBox 9">
            <a:extLst>
              <a:ext uri="{FF2B5EF4-FFF2-40B4-BE49-F238E27FC236}">
                <a16:creationId xmlns:a16="http://schemas.microsoft.com/office/drawing/2014/main" id="{1FE90B20-D13E-204B-A81E-9A09E4B540C3}"/>
              </a:ext>
            </a:extLst>
          </p:cNvPr>
          <p:cNvSpPr txBox="1"/>
          <p:nvPr/>
        </p:nvSpPr>
        <p:spPr>
          <a:xfrm>
            <a:off x="1333116" y="3259723"/>
            <a:ext cx="9303762" cy="338554"/>
          </a:xfrm>
          <a:prstGeom prst="rect">
            <a:avLst/>
          </a:prstGeom>
          <a:solidFill>
            <a:schemeClr val="accent4">
              <a:lumMod val="20000"/>
              <a:lumOff val="80000"/>
            </a:schemeClr>
          </a:solidFill>
        </p:spPr>
        <p:txBody>
          <a:bodyPr wrap="square" rtlCol="0">
            <a:spAutoFit/>
          </a:bodyPr>
          <a:lstStyle/>
          <a:p>
            <a:r>
              <a:rPr lang="en-ID" sz="1600"/>
              <a:t>a = [5,10,15,20,25,30,35,40] </a:t>
            </a:r>
          </a:p>
        </p:txBody>
      </p:sp>
      <p:sp>
        <p:nvSpPr>
          <p:cNvPr id="12" name="TextBox 11">
            <a:extLst>
              <a:ext uri="{FF2B5EF4-FFF2-40B4-BE49-F238E27FC236}">
                <a16:creationId xmlns:a16="http://schemas.microsoft.com/office/drawing/2014/main" id="{860DB663-5745-1E47-B427-32FB3185F7F8}"/>
              </a:ext>
            </a:extLst>
          </p:cNvPr>
          <p:cNvSpPr txBox="1"/>
          <p:nvPr/>
        </p:nvSpPr>
        <p:spPr>
          <a:xfrm>
            <a:off x="1333116" y="5525671"/>
            <a:ext cx="9303762" cy="523220"/>
          </a:xfrm>
          <a:prstGeom prst="rect">
            <a:avLst/>
          </a:prstGeom>
          <a:solidFill>
            <a:schemeClr val="accent4">
              <a:lumMod val="20000"/>
              <a:lumOff val="80000"/>
            </a:schemeClr>
          </a:solidFill>
        </p:spPr>
        <p:txBody>
          <a:bodyPr wrap="square" rtlCol="0">
            <a:spAutoFit/>
          </a:bodyPr>
          <a:lstStyle/>
          <a:p>
            <a:r>
              <a:rPr lang="en-ID" sz="1400"/>
              <a:t>white = (255,255, 255)</a:t>
            </a:r>
          </a:p>
          <a:p>
            <a:r>
              <a:rPr lang="en-ID" sz="1400"/>
              <a:t>red = (255,0,0)</a:t>
            </a:r>
          </a:p>
        </p:txBody>
      </p:sp>
    </p:spTree>
    <p:extLst>
      <p:ext uri="{BB962C8B-B14F-4D97-AF65-F5344CB8AC3E}">
        <p14:creationId xmlns:p14="http://schemas.microsoft.com/office/powerpoint/2010/main" val="1055724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9512309" cy="3688638"/>
          </a:xfrm>
          <a:prstGeom prst="rect">
            <a:avLst/>
          </a:prstGeom>
        </p:spPr>
        <p:txBody>
          <a:bodyPr wrap="square">
            <a:spAutoFit/>
          </a:bodyPr>
          <a:lstStyle/>
          <a:p>
            <a:pPr>
              <a:lnSpc>
                <a:spcPct val="150000"/>
              </a:lnSpc>
            </a:pPr>
            <a:r>
              <a:rPr lang="en-ID" sz="1600">
                <a:solidFill>
                  <a:schemeClr val="accent2">
                    <a:lumMod val="75000"/>
                  </a:schemeClr>
                </a:solidFill>
              </a:rPr>
              <a:t>Set</a:t>
            </a:r>
          </a:p>
          <a:p>
            <a:pPr marL="285750" indent="-285750">
              <a:lnSpc>
                <a:spcPct val="114000"/>
              </a:lnSpc>
              <a:buFont typeface="Arial" panose="020B0604020202020204" pitchFamily="34" charset="0"/>
              <a:buChar char="•"/>
            </a:pPr>
            <a:r>
              <a:rPr lang="en-ID" sz="1600"/>
              <a:t>Set adalah salah satu tipe data di Python yang tidak berurut (</a:t>
            </a:r>
            <a:r>
              <a:rPr lang="en-ID" sz="1600" i="1"/>
              <a:t>unordered</a:t>
            </a:r>
            <a:r>
              <a:rPr lang="en-ID" sz="1600"/>
              <a:t>). Set memiliki anggota yang unik (tidak ada duplikasi). Jadi misalnya kalau kita meletakkan dua anggota yang sama di dalam set, maka otomatis set akan menghilangkan yang salah satunya.</a:t>
            </a:r>
          </a:p>
          <a:p>
            <a:pPr marL="285750" indent="-285750">
              <a:lnSpc>
                <a:spcPct val="114000"/>
              </a:lnSpc>
              <a:buFont typeface="Arial" panose="020B0604020202020204" pitchFamily="34" charset="0"/>
              <a:buChar char="•"/>
            </a:pPr>
            <a:r>
              <a:rPr lang="en-ID" sz="1600"/>
              <a:t>Set bisa digunakan untuk melakukan operasi himpunan matematika seperti gabungan, irisan, selisih, dan komplemen.</a:t>
            </a:r>
          </a:p>
          <a:p>
            <a:pPr marL="285750" indent="-285750">
              <a:lnSpc>
                <a:spcPct val="114000"/>
              </a:lnSpc>
              <a:buFont typeface="Arial" panose="020B0604020202020204" pitchFamily="34" charset="0"/>
              <a:buChar char="•"/>
            </a:pPr>
            <a:r>
              <a:rPr lang="en-ID" sz="1600"/>
              <a:t>Set dibuat dengan meletakkan anggota – anggotanya di dalam tanda kurung kurawal { }, dipisahkan menggunakan tanda koma. Kita juga bisa membuat set dari list dengan memasukkan list ke dalam fungsi set()</a:t>
            </a:r>
          </a:p>
          <a:p>
            <a:pPr marL="285750" indent="-285750">
              <a:lnSpc>
                <a:spcPct val="114000"/>
              </a:lnSpc>
              <a:buFont typeface="Arial" panose="020B0604020202020204" pitchFamily="34" charset="0"/>
              <a:buChar char="•"/>
            </a:pPr>
            <a:r>
              <a:rPr lang="en-ID" sz="1600"/>
              <a:t>Set bisa berisi data campuran, baik integer, float, string, dan lain sebagainya. Akan tetapi set tidak bisa berisi list, set, dan dictionary.</a:t>
            </a:r>
            <a:endParaRPr lang="en-ID"/>
          </a:p>
          <a:p>
            <a:pPr>
              <a:lnSpc>
                <a:spcPct val="150000"/>
              </a:lnSpc>
            </a:pPr>
            <a:r>
              <a:rPr lang="en-ID" sz="1600">
                <a:solidFill>
                  <a:schemeClr val="accent2">
                    <a:lumMod val="75000"/>
                  </a:schemeClr>
                </a:solidFill>
              </a:rPr>
              <a:t> </a:t>
            </a:r>
          </a:p>
          <a:p>
            <a:pPr>
              <a:lnSpc>
                <a:spcPct val="150000"/>
              </a:lnSpc>
            </a:pPr>
            <a:endParaRPr lang="en-ID" sz="1600"/>
          </a:p>
        </p:txBody>
      </p:sp>
      <p:sp>
        <p:nvSpPr>
          <p:cNvPr id="12" name="TextBox 11">
            <a:extLst>
              <a:ext uri="{FF2B5EF4-FFF2-40B4-BE49-F238E27FC236}">
                <a16:creationId xmlns:a16="http://schemas.microsoft.com/office/drawing/2014/main" id="{860DB663-5745-1E47-B427-32FB3185F7F8}"/>
              </a:ext>
            </a:extLst>
          </p:cNvPr>
          <p:cNvSpPr txBox="1"/>
          <p:nvPr/>
        </p:nvSpPr>
        <p:spPr>
          <a:xfrm>
            <a:off x="1333116" y="4667364"/>
            <a:ext cx="9303762" cy="523220"/>
          </a:xfrm>
          <a:prstGeom prst="rect">
            <a:avLst/>
          </a:prstGeom>
          <a:solidFill>
            <a:schemeClr val="accent4">
              <a:lumMod val="20000"/>
              <a:lumOff val="80000"/>
            </a:schemeClr>
          </a:solidFill>
        </p:spPr>
        <p:txBody>
          <a:bodyPr wrap="square" rtlCol="0">
            <a:spAutoFit/>
          </a:bodyPr>
          <a:lstStyle/>
          <a:p>
            <a:r>
              <a:rPr lang="en-ID" sz="1400"/>
              <a:t>my_set = {1,2,3} </a:t>
            </a:r>
          </a:p>
          <a:p>
            <a:r>
              <a:rPr lang="en-ID" sz="1400"/>
              <a:t>print(my_set)</a:t>
            </a:r>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64600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Tipe Data di Python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9512309" cy="2757871"/>
          </a:xfrm>
          <a:prstGeom prst="rect">
            <a:avLst/>
          </a:prstGeom>
        </p:spPr>
        <p:txBody>
          <a:bodyPr wrap="square">
            <a:spAutoFit/>
          </a:bodyPr>
          <a:lstStyle/>
          <a:p>
            <a:pPr>
              <a:lnSpc>
                <a:spcPct val="150000"/>
              </a:lnSpc>
            </a:pPr>
            <a:r>
              <a:rPr lang="en-ID" sz="1600">
                <a:solidFill>
                  <a:schemeClr val="accent2">
                    <a:lumMod val="75000"/>
                  </a:schemeClr>
                </a:solidFill>
              </a:rPr>
              <a:t>Dictionary</a:t>
            </a:r>
          </a:p>
          <a:p>
            <a:pPr marL="285750" indent="-285750">
              <a:lnSpc>
                <a:spcPct val="114000"/>
              </a:lnSpc>
              <a:buFont typeface="Arial" panose="020B0604020202020204" pitchFamily="34" charset="0"/>
              <a:buChar char="•"/>
            </a:pPr>
            <a:r>
              <a:rPr lang="en-ID" sz="1600"/>
              <a:t>Dictionary adalah tipe data yang tiap anggotanya terdiri dari pasangan kunci-nilai (key-value). Mirip dengan kamus dimana ada kata ada arti. Dictionary umumnya dipakai untuk data yang besar dan untuk mengakses anggota data secara acak. Anggota dictionary tidak memiliki indeks.</a:t>
            </a:r>
          </a:p>
          <a:p>
            <a:pPr marL="285750" indent="-285750">
              <a:lnSpc>
                <a:spcPct val="114000"/>
              </a:lnSpc>
              <a:buFont typeface="Arial" panose="020B0604020202020204" pitchFamily="34" charset="0"/>
              <a:buChar char="•"/>
            </a:pPr>
            <a:r>
              <a:rPr lang="en-ID" sz="1600"/>
              <a:t>Dictionary dideklarasikan dengan menggunakan tanda kurung kurawal { }, dimana anggotanya memiliki bentuk kunci:nilai atau key:value dan tiap anggota dipisah tanda koma. Kunci dan nilainya bisa memiliki tipe sembarang.</a:t>
            </a:r>
          </a:p>
          <a:p>
            <a:pPr marL="285750" indent="-285750">
              <a:lnSpc>
                <a:spcPct val="114000"/>
              </a:lnSpc>
              <a:buFont typeface="Arial" panose="020B0604020202020204" pitchFamily="34" charset="0"/>
              <a:buChar char="•"/>
            </a:pPr>
            <a:r>
              <a:rPr lang="en-ID" sz="1600"/>
              <a:t>Untuk mengakses nilai dari anggota dictionary, kita menggunakan key-nya.</a:t>
            </a:r>
          </a:p>
          <a:p>
            <a:pPr>
              <a:lnSpc>
                <a:spcPct val="150000"/>
              </a:lnSpc>
            </a:pPr>
            <a:endParaRPr lang="en-ID" sz="1600"/>
          </a:p>
        </p:txBody>
      </p:sp>
      <p:sp>
        <p:nvSpPr>
          <p:cNvPr id="12" name="TextBox 11">
            <a:extLst>
              <a:ext uri="{FF2B5EF4-FFF2-40B4-BE49-F238E27FC236}">
                <a16:creationId xmlns:a16="http://schemas.microsoft.com/office/drawing/2014/main" id="{860DB663-5745-1E47-B427-32FB3185F7F8}"/>
              </a:ext>
            </a:extLst>
          </p:cNvPr>
          <p:cNvSpPr txBox="1"/>
          <p:nvPr/>
        </p:nvSpPr>
        <p:spPr>
          <a:xfrm>
            <a:off x="1333116" y="4195059"/>
            <a:ext cx="9303762" cy="369332"/>
          </a:xfrm>
          <a:prstGeom prst="rect">
            <a:avLst/>
          </a:prstGeom>
          <a:solidFill>
            <a:schemeClr val="accent4">
              <a:lumMod val="20000"/>
              <a:lumOff val="80000"/>
            </a:schemeClr>
          </a:solidFill>
        </p:spPr>
        <p:txBody>
          <a:bodyPr wrap="square" rtlCol="0">
            <a:spAutoFit/>
          </a:bodyPr>
          <a:lstStyle/>
          <a:p>
            <a:r>
              <a:rPr lang="en-ID"/>
              <a:t>d = {1:'satu', 2:'dua', 'tiga':3}</a:t>
            </a:r>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424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Percabangan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5379221" cy="444467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D" sz="1600"/>
              <a:t>Percabangan adalah cara yang digunakan untuk mengambil keputusan apabila di dalam program dihadapkan pada kondisi tertentu. Jumlah kondisinya bisa satu, dua atau lebih.</a:t>
            </a:r>
          </a:p>
          <a:p>
            <a:pPr marL="285750" indent="-285750" algn="just">
              <a:lnSpc>
                <a:spcPct val="150000"/>
              </a:lnSpc>
              <a:buFont typeface="Arial" panose="020B0604020202020204" pitchFamily="34" charset="0"/>
              <a:buChar char="•"/>
            </a:pPr>
            <a:r>
              <a:rPr lang="en-ID" sz="1600"/>
              <a:t>Percabangan mengevaluasi kondisi atau ekspresi yang hasilnya benar atau salah .  Kondisi atau ekspresi tersebut disebut ekspresi boolean. Hasil dari pengecekan kondisi adalah True atau False. </a:t>
            </a:r>
          </a:p>
          <a:p>
            <a:pPr marL="285750" indent="-285750" algn="just">
              <a:lnSpc>
                <a:spcPct val="150000"/>
              </a:lnSpc>
              <a:buFont typeface="Arial" panose="020B0604020202020204" pitchFamily="34" charset="0"/>
              <a:buChar char="•"/>
            </a:pPr>
            <a:r>
              <a:rPr lang="en-ID" sz="1600"/>
              <a:t>Bila benar (True), maka pernyataan yang ada di dalam blok kondisi tersebut akan dieksekusi. Bila salah (False), maka blok pernyataan lain yang dieksekusi.</a:t>
            </a:r>
          </a:p>
          <a:p>
            <a:pPr algn="just">
              <a:lnSpc>
                <a:spcPct val="150000"/>
              </a:lnSpc>
            </a:pPr>
            <a:endParaRPr lang="en-ID" sz="1400"/>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025914DB-DE08-6B49-BA14-0A74113F7D5C}"/>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769378" y="1911167"/>
            <a:ext cx="5151947" cy="3428520"/>
          </a:xfrm>
          <a:prstGeom prst="rect">
            <a:avLst/>
          </a:prstGeom>
        </p:spPr>
      </p:pic>
    </p:spTree>
    <p:extLst>
      <p:ext uri="{BB962C8B-B14F-4D97-AF65-F5344CB8AC3E}">
        <p14:creationId xmlns:p14="http://schemas.microsoft.com/office/powerpoint/2010/main" val="147118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Overwiev</a:t>
            </a:r>
          </a:p>
        </p:txBody>
      </p:sp>
      <p:pic>
        <p:nvPicPr>
          <p:cNvPr id="2" name="Picture 1">
            <a:extLst>
              <a:ext uri="{FF2B5EF4-FFF2-40B4-BE49-F238E27FC236}">
                <a16:creationId xmlns:a16="http://schemas.microsoft.com/office/drawing/2014/main" id="{739FF08F-76FC-0346-BAA0-573E8217572A}"/>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297329" y="1986722"/>
            <a:ext cx="9073705" cy="3328989"/>
          </a:xfrm>
          <a:prstGeom prst="rect">
            <a:avLst/>
          </a:prstGeom>
        </p:spPr>
      </p:pic>
    </p:spTree>
    <p:extLst>
      <p:ext uri="{BB962C8B-B14F-4D97-AF65-F5344CB8AC3E}">
        <p14:creationId xmlns:p14="http://schemas.microsoft.com/office/powerpoint/2010/main" val="4076048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Perulangan</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5379221" cy="273651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D" sz="1400"/>
              <a:t>Python mengeksekusi program baris perbaris. Mulai dari baris satu, dua, dan seterusnya. Ada kalanya, kita perlu mengeksekusi satu baris atau satu blok kode program beberapa kali. Hal ini disebut dengan perulangan atau biasa disebut l</a:t>
            </a:r>
            <a:r>
              <a:rPr lang="en-ID" sz="1400" i="1"/>
              <a:t>ooping</a:t>
            </a:r>
            <a:r>
              <a:rPr lang="en-ID" sz="1400"/>
              <a:t> atau </a:t>
            </a:r>
            <a:r>
              <a:rPr lang="en-ID" sz="1400" i="1"/>
              <a:t>iterasi</a:t>
            </a:r>
            <a:r>
              <a:rPr lang="en-ID"/>
              <a:t>. </a:t>
            </a:r>
          </a:p>
          <a:p>
            <a:pPr marL="285750" indent="-285750" algn="just">
              <a:lnSpc>
                <a:spcPct val="150000"/>
              </a:lnSpc>
              <a:buFont typeface="Arial" panose="020B0604020202020204" pitchFamily="34" charset="0"/>
              <a:buChar char="•"/>
            </a:pPr>
            <a:r>
              <a:rPr lang="en-ID" sz="1400"/>
              <a:t>Pada gambar bisa dilihat bahwa perulangan juga memerlukan tes kondisi. Bila hasil tes kondisi True, maka blok kode kembali dieksekusi. Tapi jika False, maka keluar dari perulangan.</a:t>
            </a:r>
          </a:p>
          <a:p>
            <a:pPr marL="285750" indent="-285750" algn="just">
              <a:lnSpc>
                <a:spcPct val="150000"/>
              </a:lnSpc>
              <a:buFont typeface="Arial" panose="020B0604020202020204" pitchFamily="34" charset="0"/>
              <a:buChar char="•"/>
            </a:pPr>
            <a:r>
              <a:rPr lang="en-ID" sz="1400"/>
              <a:t>Perulangan di Python umumnya menggunakan for dan while</a:t>
            </a:r>
            <a:endParaRPr lang="en-ID" sz="1100"/>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9ED8BA89-CA21-1B4D-BABE-F3A5BF5C0A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1228" y="1237889"/>
            <a:ext cx="4292600" cy="4749800"/>
          </a:xfrm>
          <a:prstGeom prst="rect">
            <a:avLst/>
          </a:prstGeom>
        </p:spPr>
      </p:pic>
    </p:spTree>
    <p:extLst>
      <p:ext uri="{BB962C8B-B14F-4D97-AF65-F5344CB8AC3E}">
        <p14:creationId xmlns:p14="http://schemas.microsoft.com/office/powerpoint/2010/main" val="10224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Fungsi</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10479045" cy="2041393"/>
          </a:xfrm>
          <a:prstGeom prst="rect">
            <a:avLst/>
          </a:prstGeom>
        </p:spPr>
        <p:txBody>
          <a:bodyPr wrap="square">
            <a:spAutoFit/>
          </a:bodyPr>
          <a:lstStyle/>
          <a:p>
            <a:pPr marL="285750" indent="-285750">
              <a:lnSpc>
                <a:spcPct val="114000"/>
              </a:lnSpc>
              <a:buFont typeface="Arial" panose="020B0604020202020204" pitchFamily="34" charset="0"/>
              <a:buChar char="•"/>
            </a:pPr>
            <a:r>
              <a:rPr lang="en-ID" sz="1600"/>
              <a:t>Fungsi adalah grup/blok program untuk melakukan tugas tertentu yang berulang. Fungsi membuat kode program menjadi </a:t>
            </a:r>
            <a:r>
              <a:rPr lang="en-ID" sz="1600" i="1"/>
              <a:t>reusable</a:t>
            </a:r>
            <a:r>
              <a:rPr lang="en-ID" sz="1600"/>
              <a:t>, artinya hanya di definisikan sekali saja, dan kemudian bisa digunakan berulang kali dari tempat lain di dalam program.</a:t>
            </a:r>
          </a:p>
          <a:p>
            <a:pPr marL="285750" indent="-285750">
              <a:lnSpc>
                <a:spcPct val="114000"/>
              </a:lnSpc>
              <a:buFont typeface="Arial" panose="020B0604020202020204" pitchFamily="34" charset="0"/>
              <a:buChar char="•"/>
            </a:pPr>
            <a:r>
              <a:rPr lang="en-ID" sz="1600"/>
              <a:t>Fungsi memecah keseluruhan program menjadi bagian – bagian yang lebih kecil . Dengan semakin besarnya program, maka fungsi akan membuatnya menjadi lebih mudah diorganisir dan di</a:t>
            </a:r>
            <a:r>
              <a:rPr lang="en-ID" sz="1600" i="1"/>
              <a:t>manage</a:t>
            </a:r>
            <a:r>
              <a:rPr lang="en-ID" sz="1600"/>
              <a:t>.</a:t>
            </a:r>
          </a:p>
          <a:p>
            <a:pPr marL="285750" indent="-285750">
              <a:lnSpc>
                <a:spcPct val="114000"/>
              </a:lnSpc>
              <a:buFont typeface="Arial" panose="020B0604020202020204" pitchFamily="34" charset="0"/>
              <a:buChar char="•"/>
            </a:pPr>
            <a:r>
              <a:rPr lang="en-ID" sz="1600"/>
              <a:t>Sejauh ini, kita sudah menggunakan beberapa fungsi, misalnya fungsi print(), type(), dan sebagainya. Fungsi tersebut adalah fungsi bawaan dari Python. Kita bisa membuat fungsi kita sendiri sesuai kebutuhan.</a:t>
            </a:r>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sp>
        <p:nvSpPr>
          <p:cNvPr id="10" name="TextBox 9">
            <a:extLst>
              <a:ext uri="{FF2B5EF4-FFF2-40B4-BE49-F238E27FC236}">
                <a16:creationId xmlns:a16="http://schemas.microsoft.com/office/drawing/2014/main" id="{51C8E37B-2A7D-9B45-9CAE-AB7577EAAB55}"/>
              </a:ext>
            </a:extLst>
          </p:cNvPr>
          <p:cNvSpPr txBox="1"/>
          <p:nvPr/>
        </p:nvSpPr>
        <p:spPr>
          <a:xfrm>
            <a:off x="1320938" y="3894968"/>
            <a:ext cx="10264637" cy="1600438"/>
          </a:xfrm>
          <a:prstGeom prst="rect">
            <a:avLst/>
          </a:prstGeom>
          <a:solidFill>
            <a:schemeClr val="accent4">
              <a:lumMod val="20000"/>
              <a:lumOff val="80000"/>
            </a:schemeClr>
          </a:solidFill>
        </p:spPr>
        <p:txBody>
          <a:bodyPr wrap="square" rtlCol="0">
            <a:spAutoFit/>
          </a:bodyPr>
          <a:lstStyle/>
          <a:p>
            <a:r>
              <a:rPr lang="en-ID" sz="1400"/>
              <a:t>def sapa(nama): </a:t>
            </a:r>
          </a:p>
          <a:p>
            <a:r>
              <a:rPr lang="en-ID" sz="1400"/>
              <a:t>    """Fungsi ini untuk menyapa seseorang sesuai nama yang dimasukkan sebagai parameter""" </a:t>
            </a:r>
          </a:p>
          <a:p>
            <a:r>
              <a:rPr lang="en-ID" sz="1400"/>
              <a:t>    print("Hi, " + nama + ". Apa kabar?") </a:t>
            </a:r>
          </a:p>
          <a:p>
            <a:endParaRPr lang="en-ID" sz="1400"/>
          </a:p>
          <a:p>
            <a:r>
              <a:rPr lang="en-ID" sz="1400"/>
              <a:t># pemanggilan fungsi </a:t>
            </a:r>
          </a:p>
          <a:p>
            <a:r>
              <a:rPr lang="en-ID" sz="1400"/>
              <a:t># output: Hi, Umar. Apa kabar? </a:t>
            </a:r>
          </a:p>
          <a:p>
            <a:r>
              <a:rPr lang="en-ID" sz="1400"/>
              <a:t>sapa('Umar') </a:t>
            </a:r>
          </a:p>
        </p:txBody>
      </p:sp>
    </p:spTree>
    <p:extLst>
      <p:ext uri="{BB962C8B-B14F-4D97-AF65-F5344CB8AC3E}">
        <p14:creationId xmlns:p14="http://schemas.microsoft.com/office/powerpoint/2010/main" val="422436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0311"/>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Modul</a:t>
            </a:r>
            <a:endParaRPr lang="en-US" sz="3200">
              <a:solidFill>
                <a:srgbClr val="004483"/>
              </a:solidFill>
              <a:latin typeface="Poppins" panose="00000500000000000000" pitchFamily="50" charset="0"/>
              <a:cs typeface="Poppins" panose="00000500000000000000" pitchFamily="50" charset="0"/>
            </a:endParaRPr>
          </a:p>
        </p:txBody>
      </p:sp>
      <p:sp>
        <p:nvSpPr>
          <p:cNvPr id="9" name="Rectangle 8">
            <a:extLst>
              <a:ext uri="{FF2B5EF4-FFF2-40B4-BE49-F238E27FC236}">
                <a16:creationId xmlns:a16="http://schemas.microsoft.com/office/drawing/2014/main" id="{A857A742-30C1-7D41-A776-DCCE8A08BA20}"/>
              </a:ext>
            </a:extLst>
          </p:cNvPr>
          <p:cNvSpPr/>
          <p:nvPr/>
        </p:nvSpPr>
        <p:spPr>
          <a:xfrm>
            <a:off x="1228843" y="1667416"/>
            <a:ext cx="10479045" cy="4050404"/>
          </a:xfrm>
          <a:prstGeom prst="rect">
            <a:avLst/>
          </a:prstGeom>
        </p:spPr>
        <p:txBody>
          <a:bodyPr wrap="square">
            <a:spAutoFit/>
          </a:bodyPr>
          <a:lstStyle/>
          <a:p>
            <a:pPr marL="285750" indent="-285750">
              <a:lnSpc>
                <a:spcPct val="150000"/>
              </a:lnSpc>
              <a:buFont typeface="Arial" panose="020B0604020202020204" pitchFamily="34" charset="0"/>
              <a:buChar char="•"/>
            </a:pPr>
            <a:r>
              <a:rPr lang="en-ID" sz="1600"/>
              <a:t>Modul adalah sebuah file yang berisi kode pemrograman python. Sebuah file yang berisi kode python, misalnya: example.py, disebut modul dan nama modulnya adalah example.</a:t>
            </a:r>
          </a:p>
          <a:p>
            <a:pPr marL="285750" indent="-285750">
              <a:lnSpc>
                <a:spcPct val="150000"/>
              </a:lnSpc>
              <a:buFont typeface="Arial" panose="020B0604020202020204" pitchFamily="34" charset="0"/>
              <a:buChar char="•"/>
            </a:pPr>
            <a:r>
              <a:rPr lang="en-ID" sz="1600"/>
              <a:t>Modul digunakan untuk memecah sebuah program besar menjadi file – file yang lebih kecil agar lebih mudah di</a:t>
            </a:r>
            <a:r>
              <a:rPr lang="en-ID" sz="1600" i="1"/>
              <a:t>manage</a:t>
            </a:r>
            <a:r>
              <a:rPr lang="en-ID" sz="1600"/>
              <a:t> dan diorganisir. Modul membuat kode bersifat </a:t>
            </a:r>
            <a:r>
              <a:rPr lang="en-ID" sz="1600" i="1"/>
              <a:t>reusable</a:t>
            </a:r>
            <a:r>
              <a:rPr lang="en-ID" sz="1600"/>
              <a:t>, artinya satu modul bisa dipakai berulang dimana saja diperlukan.</a:t>
            </a:r>
          </a:p>
          <a:p>
            <a:pPr marL="285750" indent="-285750">
              <a:lnSpc>
                <a:spcPct val="150000"/>
              </a:lnSpc>
              <a:buFont typeface="Arial" panose="020B0604020202020204" pitchFamily="34" charset="0"/>
              <a:buChar char="•"/>
            </a:pPr>
            <a:endParaRPr lang="en-ID" sz="1600"/>
          </a:p>
          <a:p>
            <a:pPr marL="285750" indent="-285750">
              <a:lnSpc>
                <a:spcPct val="150000"/>
              </a:lnSpc>
              <a:buFont typeface="Arial" panose="020B0604020202020204" pitchFamily="34" charset="0"/>
              <a:buChar char="•"/>
            </a:pPr>
            <a:endParaRPr lang="en-ID" sz="1600"/>
          </a:p>
          <a:p>
            <a:pPr marL="285750" indent="-285750">
              <a:lnSpc>
                <a:spcPct val="150000"/>
              </a:lnSpc>
              <a:buFont typeface="Arial" panose="020B0604020202020204" pitchFamily="34" charset="0"/>
              <a:buChar char="•"/>
            </a:pPr>
            <a:endParaRPr lang="en-ID" sz="1600"/>
          </a:p>
          <a:p>
            <a:pPr marL="285750" indent="-285750">
              <a:lnSpc>
                <a:spcPct val="150000"/>
              </a:lnSpc>
              <a:buFont typeface="Arial" panose="020B0604020202020204" pitchFamily="34" charset="0"/>
              <a:buChar char="•"/>
            </a:pPr>
            <a:endParaRPr lang="en-ID" sz="1600"/>
          </a:p>
          <a:p>
            <a:pPr marL="285750" indent="-285750">
              <a:lnSpc>
                <a:spcPct val="150000"/>
              </a:lnSpc>
              <a:buFont typeface="Arial" panose="020B0604020202020204" pitchFamily="34" charset="0"/>
              <a:buChar char="•"/>
            </a:pPr>
            <a:r>
              <a:rPr lang="en-ID" sz="1600"/>
              <a:t>Berbeda dengan fungsi, setelah dibuat di teks editor, modul akan disimpan dalam bentuk namafile.py</a:t>
            </a:r>
          </a:p>
          <a:p>
            <a:pPr marL="285750" indent="-285750">
              <a:lnSpc>
                <a:spcPct val="114000"/>
              </a:lnSpc>
              <a:buFont typeface="Arial" panose="020B0604020202020204" pitchFamily="34" charset="0"/>
              <a:buChar char="•"/>
            </a:pPr>
            <a:endParaRPr lang="en-ID" sz="1600"/>
          </a:p>
        </p:txBody>
      </p:sp>
      <p:sp>
        <p:nvSpPr>
          <p:cNvPr id="2" name="TextBox 1">
            <a:extLst>
              <a:ext uri="{FF2B5EF4-FFF2-40B4-BE49-F238E27FC236}">
                <a16:creationId xmlns:a16="http://schemas.microsoft.com/office/drawing/2014/main" id="{442F736C-C1F4-2741-B4B6-67482BF7D184}"/>
              </a:ext>
            </a:extLst>
          </p:cNvPr>
          <p:cNvSpPr txBox="1"/>
          <p:nvPr/>
        </p:nvSpPr>
        <p:spPr>
          <a:xfrm>
            <a:off x="3004457" y="2032000"/>
            <a:ext cx="184731" cy="369332"/>
          </a:xfrm>
          <a:prstGeom prst="rect">
            <a:avLst/>
          </a:prstGeom>
          <a:noFill/>
        </p:spPr>
        <p:txBody>
          <a:bodyPr wrap="none" rtlCol="0">
            <a:spAutoFit/>
          </a:bodyPr>
          <a:lstStyle/>
          <a:p>
            <a:endParaRPr lang="en-US"/>
          </a:p>
        </p:txBody>
      </p:sp>
      <p:sp>
        <p:nvSpPr>
          <p:cNvPr id="11" name="TextBox 10">
            <a:extLst>
              <a:ext uri="{FF2B5EF4-FFF2-40B4-BE49-F238E27FC236}">
                <a16:creationId xmlns:a16="http://schemas.microsoft.com/office/drawing/2014/main" id="{67E9CADE-E492-BC4F-AB24-D9DB8F414320}"/>
              </a:ext>
            </a:extLst>
          </p:cNvPr>
          <p:cNvSpPr txBox="1"/>
          <p:nvPr/>
        </p:nvSpPr>
        <p:spPr>
          <a:xfrm>
            <a:off x="1336046" y="3656450"/>
            <a:ext cx="10264637" cy="1231106"/>
          </a:xfrm>
          <a:prstGeom prst="rect">
            <a:avLst/>
          </a:prstGeom>
          <a:solidFill>
            <a:schemeClr val="accent4">
              <a:lumMod val="20000"/>
              <a:lumOff val="80000"/>
            </a:schemeClr>
          </a:solidFill>
        </p:spPr>
        <p:txBody>
          <a:bodyPr wrap="square" rtlCol="0">
            <a:spAutoFit/>
          </a:bodyPr>
          <a:lstStyle/>
          <a:p>
            <a:r>
              <a:rPr lang="en-ID" sz="1400"/>
              <a:t># </a:t>
            </a:r>
            <a:r>
              <a:rPr lang="en-ID" sz="1200"/>
              <a:t>Contoh modul python </a:t>
            </a:r>
          </a:p>
          <a:p>
            <a:r>
              <a:rPr lang="en-ID" sz="1200"/>
              <a:t>def jumlah(a, b): </a:t>
            </a:r>
          </a:p>
          <a:p>
            <a:pPr marL="277813"/>
            <a:r>
              <a:rPr lang="en-ID" sz="1200"/>
              <a:t>"""Fungsi ini menambahkan dua bilangan </a:t>
            </a:r>
          </a:p>
          <a:p>
            <a:pPr marL="277813"/>
            <a:r>
              <a:rPr lang="en-ID" sz="1200"/>
              <a:t>dan mengembalikan hasilnya""" </a:t>
            </a:r>
          </a:p>
          <a:p>
            <a:pPr marL="277813"/>
            <a:r>
              <a:rPr lang="en-ID" sz="1200"/>
              <a:t>result = a + b </a:t>
            </a:r>
          </a:p>
          <a:p>
            <a:pPr marL="277813"/>
            <a:r>
              <a:rPr lang="en-ID" sz="1200"/>
              <a:t>return result</a:t>
            </a:r>
          </a:p>
        </p:txBody>
      </p:sp>
    </p:spTree>
    <p:extLst>
      <p:ext uri="{BB962C8B-B14F-4D97-AF65-F5344CB8AC3E}">
        <p14:creationId xmlns:p14="http://schemas.microsoft.com/office/powerpoint/2010/main" val="481296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Apa itu Scripting Language?</a:t>
            </a:r>
          </a:p>
        </p:txBody>
      </p:sp>
      <p:sp>
        <p:nvSpPr>
          <p:cNvPr id="4" name="Rectangle 3">
            <a:extLst>
              <a:ext uri="{FF2B5EF4-FFF2-40B4-BE49-F238E27FC236}">
                <a16:creationId xmlns:a16="http://schemas.microsoft.com/office/drawing/2014/main" id="{921DF9CD-D097-BF43-93B0-A18927BFABE3}"/>
              </a:ext>
            </a:extLst>
          </p:cNvPr>
          <p:cNvSpPr/>
          <p:nvPr/>
        </p:nvSpPr>
        <p:spPr>
          <a:xfrm>
            <a:off x="1119115" y="1813989"/>
            <a:ext cx="10134089" cy="2862322"/>
          </a:xfrm>
          <a:prstGeom prst="rect">
            <a:avLst/>
          </a:prstGeom>
        </p:spPr>
        <p:txBody>
          <a:bodyPr wrap="square">
            <a:spAutoFit/>
          </a:bodyPr>
          <a:lstStyle/>
          <a:p>
            <a:r>
              <a:rPr lang="en-US"/>
              <a:t>Scripting Language adalah merupakan bahasa pemrograman yang menyediakan fasilitas penerjemahan serta kompilasi kode dalam satu rangkaian proses secara integratif sehingga memungkinkan kode dibuat dapat langsung dijalankan sebagai program secara dinamis.</a:t>
            </a:r>
          </a:p>
          <a:p>
            <a:endParaRPr lang="en-US"/>
          </a:p>
          <a:p>
            <a:pPr marL="285750" indent="-285750">
              <a:buFont typeface="Arial" panose="020B0604020202020204" pitchFamily="34" charset="0"/>
              <a:buChar char="•"/>
            </a:pPr>
            <a:r>
              <a:rPr lang="en-US"/>
              <a:t>Interpreter adalah lapisan logika perangkat lunak antara kode Anda dan perangkat keras komputer pada mesin Anda.</a:t>
            </a:r>
          </a:p>
          <a:p>
            <a:pPr marL="285750" indent="-285750">
              <a:buFont typeface="Arial" panose="020B0604020202020204" pitchFamily="34" charset="0"/>
              <a:buChar char="•"/>
            </a:pPr>
            <a:r>
              <a:rPr lang="en-US"/>
              <a:t>Program yang dibangun dengan scripting language memiliki bentuk yang dapat dieksekusi yang dapat digunakan komputer secara langsung untuk menjalankan instruksi.</a:t>
            </a:r>
          </a:p>
          <a:p>
            <a:pPr marL="285750" indent="-285750">
              <a:buFont typeface="Arial" panose="020B0604020202020204" pitchFamily="34" charset="0"/>
              <a:buChar char="•"/>
            </a:pPr>
            <a:r>
              <a:rPr lang="en-US"/>
              <a:t>Python adalah scripting language yang cepat dan dinamis.</a:t>
            </a:r>
          </a:p>
          <a:p>
            <a:endParaRPr lang="en-US"/>
          </a:p>
        </p:txBody>
      </p:sp>
    </p:spTree>
    <p:extLst>
      <p:ext uri="{BB962C8B-B14F-4D97-AF65-F5344CB8AC3E}">
        <p14:creationId xmlns:p14="http://schemas.microsoft.com/office/powerpoint/2010/main" val="1954888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Apa itu Python?</a:t>
            </a:r>
          </a:p>
        </p:txBody>
      </p:sp>
      <p:sp>
        <p:nvSpPr>
          <p:cNvPr id="4" name="Rectangle 3">
            <a:extLst>
              <a:ext uri="{FF2B5EF4-FFF2-40B4-BE49-F238E27FC236}">
                <a16:creationId xmlns:a16="http://schemas.microsoft.com/office/drawing/2014/main" id="{921DF9CD-D097-BF43-93B0-A18927BFABE3}"/>
              </a:ext>
            </a:extLst>
          </p:cNvPr>
          <p:cNvSpPr/>
          <p:nvPr/>
        </p:nvSpPr>
        <p:spPr>
          <a:xfrm>
            <a:off x="1119115" y="1813989"/>
            <a:ext cx="10134089" cy="2308324"/>
          </a:xfrm>
          <a:prstGeom prst="rect">
            <a:avLst/>
          </a:prstGeom>
        </p:spPr>
        <p:txBody>
          <a:bodyPr wrap="square">
            <a:spAutoFit/>
          </a:bodyPr>
          <a:lstStyle/>
          <a:p>
            <a:r>
              <a:rPr lang="en-US"/>
              <a:t>Python digolongkan sebagai High-level Programming Language Karena</a:t>
            </a:r>
          </a:p>
          <a:p>
            <a:endParaRPr lang="en-US"/>
          </a:p>
          <a:p>
            <a:pPr marL="285750" indent="-285750">
              <a:buFont typeface="Arial" panose="020B0604020202020204" pitchFamily="34" charset="0"/>
              <a:buChar char="•"/>
            </a:pPr>
            <a:r>
              <a:rPr lang="en-US" b="1"/>
              <a:t>Interpreted: </a:t>
            </a:r>
            <a:r>
              <a:rPr lang="en-US"/>
              <a:t>Python di proses oleh Interpreter selama runtime </a:t>
            </a:r>
            <a:r>
              <a:rPr lang="en-US">
                <a:solidFill>
                  <a:srgbClr val="004483"/>
                </a:solidFill>
              </a:rPr>
              <a:t>(Next slide)</a:t>
            </a:r>
            <a:endParaRPr lang="en-US" b="1">
              <a:solidFill>
                <a:srgbClr val="004483"/>
              </a:solidFill>
            </a:endParaRPr>
          </a:p>
          <a:p>
            <a:pPr marL="285750" indent="-285750">
              <a:buFont typeface="Arial" panose="020B0604020202020204" pitchFamily="34" charset="0"/>
              <a:buChar char="•"/>
            </a:pPr>
            <a:r>
              <a:rPr lang="en-US" b="1"/>
              <a:t>Interactive: </a:t>
            </a:r>
            <a:r>
              <a:rPr lang="en-US"/>
              <a:t>Prompt Python dapat digunakan untuk berinteraksi dengan interpreter secara langsung untuk menulis program Anda.</a:t>
            </a:r>
          </a:p>
          <a:p>
            <a:pPr marL="285750" indent="-285750">
              <a:buFont typeface="Arial" panose="020B0604020202020204" pitchFamily="34" charset="0"/>
              <a:buChar char="•"/>
            </a:pPr>
            <a:r>
              <a:rPr lang="en-US" b="1"/>
              <a:t>Object-oriented: </a:t>
            </a:r>
            <a:r>
              <a:rPr lang="en-US"/>
              <a:t>Python mendukung teknik pemrograman Berorientasi Objek.</a:t>
            </a:r>
          </a:p>
          <a:p>
            <a:pPr marL="285750" indent="-285750">
              <a:buFont typeface="Arial" panose="020B0604020202020204" pitchFamily="34" charset="0"/>
              <a:buChar char="•"/>
            </a:pPr>
            <a:r>
              <a:rPr lang="en-US" b="1"/>
              <a:t>Beginners Language: </a:t>
            </a:r>
            <a:r>
              <a:rPr lang="en-US"/>
              <a:t>Python adalah bahasa yang bagus untuk programmer tingkat pemula dan mendukung pengembangan berbagai aplikasi.</a:t>
            </a:r>
          </a:p>
        </p:txBody>
      </p:sp>
      <p:pic>
        <p:nvPicPr>
          <p:cNvPr id="2" name="Picture 1">
            <a:extLst>
              <a:ext uri="{FF2B5EF4-FFF2-40B4-BE49-F238E27FC236}">
                <a16:creationId xmlns:a16="http://schemas.microsoft.com/office/drawing/2014/main" id="{DC4B3331-9E09-C140-A47D-C6BD5F51DE82}"/>
              </a:ext>
            </a:extLst>
          </p:cNvPr>
          <p:cNvPicPr>
            <a:picLocks noChangeAspect="1"/>
          </p:cNvPicPr>
          <p:nvPr/>
        </p:nvPicPr>
        <p:blipFill>
          <a:blip r:embed="rId2"/>
          <a:stretch>
            <a:fillRect/>
          </a:stretch>
        </p:blipFill>
        <p:spPr>
          <a:xfrm>
            <a:off x="6247380" y="4122313"/>
            <a:ext cx="5005824" cy="2502912"/>
          </a:xfrm>
          <a:prstGeom prst="rect">
            <a:avLst/>
          </a:prstGeom>
        </p:spPr>
      </p:pic>
    </p:spTree>
    <p:extLst>
      <p:ext uri="{BB962C8B-B14F-4D97-AF65-F5344CB8AC3E}">
        <p14:creationId xmlns:p14="http://schemas.microsoft.com/office/powerpoint/2010/main" val="27900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Interpreter vs Compiler</a:t>
            </a:r>
          </a:p>
        </p:txBody>
      </p:sp>
      <p:sp>
        <p:nvSpPr>
          <p:cNvPr id="4" name="Rectangle 3">
            <a:extLst>
              <a:ext uri="{FF2B5EF4-FFF2-40B4-BE49-F238E27FC236}">
                <a16:creationId xmlns:a16="http://schemas.microsoft.com/office/drawing/2014/main" id="{921DF9CD-D097-BF43-93B0-A18927BFABE3}"/>
              </a:ext>
            </a:extLst>
          </p:cNvPr>
          <p:cNvSpPr/>
          <p:nvPr/>
        </p:nvSpPr>
        <p:spPr>
          <a:xfrm>
            <a:off x="1119115" y="1813989"/>
            <a:ext cx="10134089" cy="3373359"/>
          </a:xfrm>
          <a:prstGeom prst="rect">
            <a:avLst/>
          </a:prstGeom>
        </p:spPr>
        <p:txBody>
          <a:bodyPr wrap="square">
            <a:spAutoFit/>
          </a:bodyPr>
          <a:lstStyle/>
          <a:p>
            <a:pPr>
              <a:lnSpc>
                <a:spcPct val="150000"/>
              </a:lnSpc>
            </a:pPr>
            <a:r>
              <a:rPr lang="en-US"/>
              <a:t>Hal pertama yang penting untuk dipahami tentang Python adalah bahwa python adalah Interpreted Language</a:t>
            </a:r>
          </a:p>
          <a:p>
            <a:pPr>
              <a:lnSpc>
                <a:spcPct val="150000"/>
              </a:lnSpc>
            </a:pPr>
            <a:r>
              <a:rPr lang="en-US"/>
              <a:t>• Ada dua jenis bahasa pemrograman: Interpreted dan Compiled. </a:t>
            </a:r>
          </a:p>
          <a:p>
            <a:pPr>
              <a:lnSpc>
                <a:spcPct val="150000"/>
              </a:lnSpc>
            </a:pPr>
            <a:r>
              <a:rPr lang="en-US"/>
              <a:t>• proses untuk Compiled Language adalah sebagai berikut:</a:t>
            </a:r>
          </a:p>
          <a:p>
            <a:pPr marL="446088" indent="-265113">
              <a:lnSpc>
                <a:spcPct val="150000"/>
              </a:lnSpc>
              <a:buFont typeface="+mj-lt"/>
              <a:buAutoNum type="alphaLcParenR"/>
            </a:pPr>
            <a:r>
              <a:rPr lang="en-US"/>
              <a:t>Buat source file menggunakan teks editor </a:t>
            </a:r>
          </a:p>
          <a:p>
            <a:pPr marL="446088" indent="-265113">
              <a:lnSpc>
                <a:spcPct val="150000"/>
              </a:lnSpc>
              <a:buFont typeface="+mj-lt"/>
              <a:buAutoNum type="alphaLcParenR"/>
            </a:pPr>
            <a:r>
              <a:rPr lang="en-US"/>
              <a:t>Gunakan compiler untuk memeriksa sintaks dan mengonversi file sumber menjadi biner </a:t>
            </a:r>
          </a:p>
          <a:p>
            <a:pPr marL="446088" indent="-265113">
              <a:lnSpc>
                <a:spcPct val="150000"/>
              </a:lnSpc>
              <a:buFont typeface="+mj-lt"/>
              <a:buAutoNum type="alphaLcParenR"/>
            </a:pPr>
            <a:r>
              <a:rPr lang="en-US"/>
              <a:t>Gunakan linker untuk mengubah file biner menjadi format yang dapat dieksekusi</a:t>
            </a:r>
          </a:p>
          <a:p>
            <a:pPr marL="446088" indent="-265113">
              <a:lnSpc>
                <a:spcPct val="150000"/>
              </a:lnSpc>
              <a:buFont typeface="+mj-lt"/>
              <a:buAutoNum type="alphaLcParenR"/>
            </a:pPr>
            <a:r>
              <a:rPr lang="en-US"/>
              <a:t>Jalankan file format yang dapat dieksekusi yang dihasilkan oleh sistem operasi.</a:t>
            </a:r>
          </a:p>
        </p:txBody>
      </p:sp>
      <p:cxnSp>
        <p:nvCxnSpPr>
          <p:cNvPr id="5" name="Straight Arrow Connector 4">
            <a:extLst>
              <a:ext uri="{FF2B5EF4-FFF2-40B4-BE49-F238E27FC236}">
                <a16:creationId xmlns:a16="http://schemas.microsoft.com/office/drawing/2014/main" id="{00997F13-686B-5C4A-B559-E08D520B2AD9}"/>
              </a:ext>
            </a:extLst>
          </p:cNvPr>
          <p:cNvCxnSpPr/>
          <p:nvPr/>
        </p:nvCxnSpPr>
        <p:spPr>
          <a:xfrm>
            <a:off x="5632704" y="3730752"/>
            <a:ext cx="268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270BCB40-E5FB-DF49-A606-5A6FA46538C0}"/>
              </a:ext>
            </a:extLst>
          </p:cNvPr>
          <p:cNvCxnSpPr/>
          <p:nvPr/>
        </p:nvCxnSpPr>
        <p:spPr>
          <a:xfrm>
            <a:off x="9869424" y="4163568"/>
            <a:ext cx="268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1A7BB617-8611-6046-903C-E3C1772052DD}"/>
              </a:ext>
            </a:extLst>
          </p:cNvPr>
          <p:cNvCxnSpPr/>
          <p:nvPr/>
        </p:nvCxnSpPr>
        <p:spPr>
          <a:xfrm>
            <a:off x="9262168" y="4570858"/>
            <a:ext cx="2682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4435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Interpreter vs Compiler</a:t>
            </a:r>
          </a:p>
        </p:txBody>
      </p:sp>
      <p:sp>
        <p:nvSpPr>
          <p:cNvPr id="12" name="Rectangle 11">
            <a:extLst>
              <a:ext uri="{FF2B5EF4-FFF2-40B4-BE49-F238E27FC236}">
                <a16:creationId xmlns:a16="http://schemas.microsoft.com/office/drawing/2014/main" id="{0E71F898-F510-814E-9B46-AA22CB8AE0D9}"/>
              </a:ext>
            </a:extLst>
          </p:cNvPr>
          <p:cNvSpPr/>
          <p:nvPr/>
        </p:nvSpPr>
        <p:spPr>
          <a:xfrm>
            <a:off x="1119115" y="1813989"/>
            <a:ext cx="10134089" cy="880369"/>
          </a:xfrm>
          <a:prstGeom prst="rect">
            <a:avLst/>
          </a:prstGeom>
        </p:spPr>
        <p:txBody>
          <a:bodyPr wrap="square">
            <a:spAutoFit/>
          </a:bodyPr>
          <a:lstStyle/>
          <a:p>
            <a:pPr>
              <a:lnSpc>
                <a:spcPct val="150000"/>
              </a:lnSpc>
            </a:pPr>
            <a:r>
              <a:rPr lang="en-US"/>
              <a:t>Perbedaan terbesar antara kode dengan Interpretrd dan kode dengan Compiler adalah bahwa aplikasi yang disusun melalui interpreted tidak perlu “selesai” untuk dapat di eksekusi</a:t>
            </a:r>
          </a:p>
        </p:txBody>
      </p:sp>
      <p:pic>
        <p:nvPicPr>
          <p:cNvPr id="3" name="Picture 2">
            <a:extLst>
              <a:ext uri="{FF2B5EF4-FFF2-40B4-BE49-F238E27FC236}">
                <a16:creationId xmlns:a16="http://schemas.microsoft.com/office/drawing/2014/main" id="{2FDF13DE-9BA1-434A-8827-3D295E5AC18D}"/>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16200" y="2971358"/>
            <a:ext cx="6959600" cy="3022600"/>
          </a:xfrm>
          <a:prstGeom prst="rect">
            <a:avLst/>
          </a:prstGeom>
        </p:spPr>
      </p:pic>
    </p:spTree>
    <p:extLst>
      <p:ext uri="{BB962C8B-B14F-4D97-AF65-F5344CB8AC3E}">
        <p14:creationId xmlns:p14="http://schemas.microsoft.com/office/powerpoint/2010/main" val="4080345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Fitur-fitur Unggulan Python</a:t>
            </a:r>
          </a:p>
        </p:txBody>
      </p:sp>
      <p:sp>
        <p:nvSpPr>
          <p:cNvPr id="12" name="Rectangle 11">
            <a:extLst>
              <a:ext uri="{FF2B5EF4-FFF2-40B4-BE49-F238E27FC236}">
                <a16:creationId xmlns:a16="http://schemas.microsoft.com/office/drawing/2014/main" id="{0E71F898-F510-814E-9B46-AA22CB8AE0D9}"/>
              </a:ext>
            </a:extLst>
          </p:cNvPr>
          <p:cNvSpPr/>
          <p:nvPr/>
        </p:nvSpPr>
        <p:spPr>
          <a:xfrm>
            <a:off x="1119115" y="1813989"/>
            <a:ext cx="10134089" cy="3788858"/>
          </a:xfrm>
          <a:prstGeom prst="rect">
            <a:avLst/>
          </a:prstGeom>
        </p:spPr>
        <p:txBody>
          <a:bodyPr wrap="square">
            <a:spAutoFit/>
          </a:bodyPr>
          <a:lstStyle/>
          <a:p>
            <a:pPr marL="285750" indent="-285750">
              <a:lnSpc>
                <a:spcPct val="150000"/>
              </a:lnSpc>
              <a:buFont typeface="Arial" panose="020B0604020202020204" pitchFamily="34" charset="0"/>
              <a:buChar char="•"/>
            </a:pPr>
            <a:r>
              <a:rPr lang="en-US"/>
              <a:t>Mudah dipelajari, mudah dibaca dan mudah kelola.</a:t>
            </a:r>
          </a:p>
          <a:p>
            <a:pPr marL="285750" indent="-285750">
              <a:lnSpc>
                <a:spcPct val="150000"/>
              </a:lnSpc>
              <a:buFont typeface="Arial" panose="020B0604020202020204" pitchFamily="34" charset="0"/>
              <a:buChar char="•"/>
            </a:pPr>
            <a:r>
              <a:rPr lang="en-US"/>
              <a:t>Portable: Dapat berjalan di berbagai platform perangkat keras dan memiliki interface yang sama di semua platform.</a:t>
            </a:r>
          </a:p>
          <a:p>
            <a:pPr marL="285750" indent="-285750">
              <a:lnSpc>
                <a:spcPct val="150000"/>
              </a:lnSpc>
              <a:buFont typeface="Arial" panose="020B0604020202020204" pitchFamily="34" charset="0"/>
              <a:buChar char="•"/>
            </a:pPr>
            <a:r>
              <a:rPr lang="en-US"/>
              <a:t>Extendable: Dapat menambahkan low-level Module ke Python Interpreter.</a:t>
            </a:r>
          </a:p>
          <a:p>
            <a:pPr marL="285750" indent="-285750">
              <a:lnSpc>
                <a:spcPct val="150000"/>
              </a:lnSpc>
              <a:buFont typeface="Arial" panose="020B0604020202020204" pitchFamily="34" charset="0"/>
              <a:buChar char="•"/>
            </a:pPr>
            <a:r>
              <a:rPr lang="en-US"/>
              <a:t>Scalable: Python menyediakan struktur dan dukungan yang baik untuk program besar.</a:t>
            </a:r>
          </a:p>
          <a:p>
            <a:pPr marL="285750" indent="-285750">
              <a:lnSpc>
                <a:spcPct val="150000"/>
              </a:lnSpc>
              <a:buFont typeface="Arial" panose="020B0604020202020204" pitchFamily="34" charset="0"/>
              <a:buChar char="•"/>
            </a:pPr>
            <a:r>
              <a:rPr lang="en-US"/>
              <a:t>Python memiliki dukungan untuk mode interaktif dalam pengujian dan debugging suatu program</a:t>
            </a:r>
          </a:p>
          <a:p>
            <a:pPr marL="285750" indent="-285750">
              <a:lnSpc>
                <a:spcPct val="150000"/>
              </a:lnSpc>
              <a:buFont typeface="Arial" panose="020B0604020202020204" pitchFamily="34" charset="0"/>
              <a:buChar char="•"/>
            </a:pPr>
            <a:r>
              <a:rPr lang="en-US"/>
              <a:t>Python memiliki banyak library yang dapat digunakan di seluruh platform.</a:t>
            </a:r>
          </a:p>
          <a:p>
            <a:pPr marL="285750" indent="-285750">
              <a:lnSpc>
                <a:spcPct val="150000"/>
              </a:lnSpc>
              <a:buFont typeface="Arial" panose="020B0604020202020204" pitchFamily="34" charset="0"/>
              <a:buChar char="•"/>
            </a:pPr>
            <a:r>
              <a:rPr lang="en-US"/>
              <a:t>Semua yang ada di Python adalah objek: variabel, fungsi, bahkan kode. Setiap objek memiliki ID, tipe, dan value.</a:t>
            </a:r>
          </a:p>
        </p:txBody>
      </p:sp>
    </p:spTree>
    <p:extLst>
      <p:ext uri="{BB962C8B-B14F-4D97-AF65-F5344CB8AC3E}">
        <p14:creationId xmlns:p14="http://schemas.microsoft.com/office/powerpoint/2010/main" val="1018976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Introduction to Python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Fitur-fitur Unggulan Python</a:t>
            </a:r>
          </a:p>
        </p:txBody>
      </p:sp>
      <p:sp>
        <p:nvSpPr>
          <p:cNvPr id="12" name="Rectangle 11">
            <a:extLst>
              <a:ext uri="{FF2B5EF4-FFF2-40B4-BE49-F238E27FC236}">
                <a16:creationId xmlns:a16="http://schemas.microsoft.com/office/drawing/2014/main" id="{0E71F898-F510-814E-9B46-AA22CB8AE0D9}"/>
              </a:ext>
            </a:extLst>
          </p:cNvPr>
          <p:cNvSpPr/>
          <p:nvPr/>
        </p:nvSpPr>
        <p:spPr>
          <a:xfrm>
            <a:off x="1119115" y="1813989"/>
            <a:ext cx="10134089"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a:t>Python menyediakan antarmuka ke semua database komersial utama.</a:t>
            </a:r>
          </a:p>
          <a:p>
            <a:pPr marL="285750" indent="-285750">
              <a:lnSpc>
                <a:spcPct val="150000"/>
              </a:lnSpc>
              <a:buFont typeface="Arial" panose="020B0604020202020204" pitchFamily="34" charset="0"/>
              <a:buChar char="•"/>
            </a:pPr>
            <a:r>
              <a:rPr lang="en-US"/>
              <a:t>Python mendukung metode pemrograman fungsional dan terstruktur serta OOP.</a:t>
            </a:r>
          </a:p>
          <a:p>
            <a:pPr marL="285750" indent="-285750">
              <a:lnSpc>
                <a:spcPct val="150000"/>
              </a:lnSpc>
              <a:buFont typeface="Arial" panose="020B0604020202020204" pitchFamily="34" charset="0"/>
              <a:buChar char="•"/>
            </a:pPr>
            <a:r>
              <a:rPr lang="en-US"/>
              <a:t>Python menyediakan high-level dynamic data types dan  mendukung dynamic type checking. </a:t>
            </a:r>
          </a:p>
          <a:p>
            <a:pPr marL="285750" indent="-285750">
              <a:lnSpc>
                <a:spcPct val="150000"/>
              </a:lnSpc>
              <a:buFont typeface="Arial" panose="020B0604020202020204" pitchFamily="34" charset="0"/>
              <a:buChar char="•"/>
            </a:pPr>
            <a:r>
              <a:rPr lang="en-US"/>
              <a:t>Python mendukung aplikasi GUI</a:t>
            </a:r>
          </a:p>
          <a:p>
            <a:pPr marL="285750" indent="-285750">
              <a:lnSpc>
                <a:spcPct val="150000"/>
              </a:lnSpc>
              <a:buFont typeface="Arial" panose="020B0604020202020204" pitchFamily="34" charset="0"/>
              <a:buChar char="•"/>
            </a:pPr>
            <a:r>
              <a:rPr lang="en-US"/>
              <a:t>Python dapat dengan mudah diintegrasikan dengan C, C ++, dan Java.</a:t>
            </a:r>
          </a:p>
        </p:txBody>
      </p:sp>
    </p:spTree>
    <p:extLst>
      <p:ext uri="{BB962C8B-B14F-4D97-AF65-F5344CB8AC3E}">
        <p14:creationId xmlns:p14="http://schemas.microsoft.com/office/powerpoint/2010/main" val="3930711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1188</TotalTime>
  <Words>2905</Words>
  <Application>Microsoft Macintosh PowerPoint</Application>
  <PresentationFormat>Widescreen</PresentationFormat>
  <Paragraphs>309</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Poppins</vt:lpstr>
      <vt:lpstr>Poppins Medium</vt:lpstr>
      <vt:lpstr>Office Theme</vt:lpstr>
      <vt:lpstr>PowerPoint Presentation</vt:lpstr>
      <vt:lpstr>Overwiev</vt:lpstr>
      <vt:lpstr>Overwiev</vt:lpstr>
      <vt:lpstr>Apa itu Scripting Language?</vt:lpstr>
      <vt:lpstr>Apa itu Python?</vt:lpstr>
      <vt:lpstr>Interpreter vs Compiler</vt:lpstr>
      <vt:lpstr>Interpreter vs Compiler</vt:lpstr>
      <vt:lpstr>Fitur-fitur Unggulan Python</vt:lpstr>
      <vt:lpstr>Fitur-fitur Unggulan Python</vt:lpstr>
      <vt:lpstr>Fitur-fitur Unggulan Python</vt:lpstr>
      <vt:lpstr>Sejarah Python</vt:lpstr>
      <vt:lpstr>Versi Python</vt:lpstr>
      <vt:lpstr>Python Integrated Development Environment</vt:lpstr>
      <vt:lpstr>PyCharm</vt:lpstr>
      <vt:lpstr>Spyder</vt:lpstr>
      <vt:lpstr>Jupyter</vt:lpstr>
      <vt:lpstr>Python Cloud IDE: Google Colaboratory</vt:lpstr>
      <vt:lpstr>Apa Saja yang bisa dilakukan di Google Colab?</vt:lpstr>
      <vt:lpstr>Hands-On di Google Colab</vt:lpstr>
      <vt:lpstr>Syntax Dasar Python</vt:lpstr>
      <vt:lpstr>Syntax Dasar Python</vt:lpstr>
      <vt:lpstr>Syntax Dasar Python</vt:lpstr>
      <vt:lpstr>Tipe Data di Python</vt:lpstr>
      <vt:lpstr>Tipe Data di Python</vt:lpstr>
      <vt:lpstr>Tipe Data di Python</vt:lpstr>
      <vt:lpstr>Tipe Data di Python</vt:lpstr>
      <vt:lpstr>Tipe Data di Python</vt:lpstr>
      <vt:lpstr>Tipe Data di Python</vt:lpstr>
      <vt:lpstr>Percabangan</vt:lpstr>
      <vt:lpstr>Perulangan</vt:lpstr>
      <vt:lpstr>Fungsi</vt:lpstr>
      <vt:lpstr>Modul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29119004 Muhammad Apriandito Arya Saputra</dc:creator>
  <cp:lastModifiedBy>RAFA</cp:lastModifiedBy>
  <cp:revision>73</cp:revision>
  <dcterms:created xsi:type="dcterms:W3CDTF">2020-03-02T01:45:29Z</dcterms:created>
  <dcterms:modified xsi:type="dcterms:W3CDTF">2020-03-22T11:38:33Z</dcterms:modified>
</cp:coreProperties>
</file>